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308" r:id="rId2"/>
    <p:sldId id="309" r:id="rId3"/>
    <p:sldId id="325" r:id="rId4"/>
    <p:sldId id="326" r:id="rId5"/>
    <p:sldId id="327" r:id="rId6"/>
    <p:sldId id="328" r:id="rId7"/>
    <p:sldId id="329" r:id="rId8"/>
    <p:sldId id="330" r:id="rId9"/>
    <p:sldId id="311" r:id="rId10"/>
    <p:sldId id="331" r:id="rId11"/>
    <p:sldId id="312" r:id="rId12"/>
    <p:sldId id="314" r:id="rId13"/>
    <p:sldId id="373" r:id="rId14"/>
    <p:sldId id="375" r:id="rId15"/>
    <p:sldId id="377" r:id="rId16"/>
    <p:sldId id="376" r:id="rId17"/>
    <p:sldId id="378" r:id="rId18"/>
    <p:sldId id="316" r:id="rId19"/>
    <p:sldId id="383" r:id="rId20"/>
    <p:sldId id="379" r:id="rId21"/>
    <p:sldId id="380" r:id="rId22"/>
    <p:sldId id="382" r:id="rId23"/>
    <p:sldId id="381" r:id="rId24"/>
    <p:sldId id="384" r:id="rId25"/>
    <p:sldId id="317" r:id="rId26"/>
    <p:sldId id="319" r:id="rId27"/>
    <p:sldId id="318" r:id="rId28"/>
    <p:sldId id="320" r:id="rId29"/>
    <p:sldId id="321" r:id="rId30"/>
    <p:sldId id="322" r:id="rId31"/>
    <p:sldId id="323" r:id="rId32"/>
    <p:sldId id="32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3A4"/>
    <a:srgbClr val="8DA0CC"/>
    <a:srgbClr val="FD8D62"/>
    <a:srgbClr val="E78AC3"/>
    <a:srgbClr val="A9A9A9"/>
    <a:srgbClr val="38459C"/>
    <a:srgbClr val="D2D2D9"/>
    <a:srgbClr val="C2DDDB"/>
    <a:srgbClr val="FFC7B2"/>
    <a:srgbClr val="B5E2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/>
    <p:restoredTop sz="95820"/>
  </p:normalViewPr>
  <p:slideViewPr>
    <p:cSldViewPr snapToObjects="1">
      <p:cViewPr>
        <p:scale>
          <a:sx n="74" d="100"/>
          <a:sy n="74" d="100"/>
        </p:scale>
        <p:origin x="936" y="888"/>
      </p:cViewPr>
      <p:guideLst>
        <p:guide pos="7680"/>
        <p:guide orient="horz" pos="216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9.png>
</file>

<file path=ppt/media/image30.png>
</file>

<file path=ppt/media/image31.png>
</file>

<file path=ppt/media/image32.jpg>
</file>

<file path=ppt/media/image33.jpg>
</file>

<file path=ppt/media/image4.png>
</file>

<file path=ppt/media/image46.png>
</file>

<file path=ppt/media/image5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94472-1001-3F45-843E-AD6F2325AFE4}" type="datetimeFigureOut">
              <a:rPr lang="en-US" smtClean="0"/>
              <a:t>6/27/21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D27E4-432D-4C40-9571-F36D5E842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1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D27E4-432D-4C40-9571-F36D5E8420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38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  <a:lvl2pPr>
              <a:buClr>
                <a:schemeClr val="bg1">
                  <a:lumMod val="60000"/>
                  <a:lumOff val="40000"/>
                </a:schemeClr>
              </a:buClr>
              <a:defRPr sz="2400">
                <a:solidFill>
                  <a:schemeClr val="bg1">
                    <a:lumMod val="60000"/>
                    <a:lumOff val="40000"/>
                  </a:schemeClr>
                </a:solidFill>
              </a:defRPr>
            </a:lvl2pPr>
            <a:lvl3pPr>
              <a:buClr>
                <a:schemeClr val="bg1">
                  <a:lumMod val="60000"/>
                  <a:lumOff val="40000"/>
                </a:schemeClr>
              </a:buClr>
              <a:defRPr sz="2000">
                <a:solidFill>
                  <a:schemeClr val="bg1">
                    <a:lumMod val="60000"/>
                    <a:lumOff val="40000"/>
                  </a:schemeClr>
                </a:solidFill>
              </a:defRPr>
            </a:lvl3pPr>
            <a:lvl4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4pPr>
            <a:lvl5pPr>
              <a:buClr>
                <a:schemeClr val="bg1">
                  <a:lumMod val="60000"/>
                  <a:lumOff val="40000"/>
                </a:schemeClr>
              </a:buClr>
              <a:defRPr sz="1800">
                <a:solidFill>
                  <a:schemeClr val="bg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/>
          <a:lstStyle/>
          <a:p>
            <a:fld id="{73C55A3C-5767-4844-A0A3-83778C2E5409}" type="datetime1">
              <a:rPr lang="en-US" smtClean="0"/>
              <a:t>6/27/21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38455" y="6492875"/>
            <a:ext cx="753545" cy="365125"/>
          </a:xfrm>
          <a:prstGeom prst="rect">
            <a:avLst/>
          </a:prstGeo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B145B0-C06E-0944-B224-1835F0AD75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336" y="101029"/>
            <a:ext cx="1602462" cy="4476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1554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FD396-3171-6C41-A594-2E4A8ED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D6F2B-A932-DC42-9BA3-BABFF8C5C3F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43024" y="3789363"/>
            <a:ext cx="6337151" cy="1655762"/>
          </a:xfrm>
        </p:spPr>
        <p:txBody>
          <a:bodyPr/>
          <a:lstStyle>
            <a:lvl1pPr>
              <a:buClr>
                <a:schemeClr val="bg1">
                  <a:lumMod val="60000"/>
                  <a:lumOff val="40000"/>
                </a:schemeClr>
              </a:buClr>
              <a:defRPr/>
            </a:lvl1pPr>
            <a:lvl2pPr>
              <a:buClr>
                <a:srgbClr val="80807F"/>
              </a:buClr>
              <a:defRPr/>
            </a:lvl2pPr>
            <a:lvl3pPr>
              <a:buClr>
                <a:srgbClr val="80807F"/>
              </a:buClr>
              <a:defRPr/>
            </a:lvl3pPr>
            <a:lvl4pPr>
              <a:buClr>
                <a:srgbClr val="80807F"/>
              </a:buClr>
              <a:defRPr/>
            </a:lvl4pPr>
            <a:lvl5pPr>
              <a:buClr>
                <a:srgbClr val="80807F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1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626AC82-A6D4-7744-964C-A2D34032F3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t="23547" b="23547"/>
          <a:stretch/>
        </p:blipFill>
        <p:spPr>
          <a:xfrm>
            <a:off x="-58513" y="-99393"/>
            <a:ext cx="9577064" cy="6860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9008" y="1272646"/>
            <a:ext cx="12225688" cy="5585354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818EDF-D6BC-1549-8CD1-E18480F299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9120"/>
          <a:stretch/>
        </p:blipFill>
        <p:spPr>
          <a:xfrm>
            <a:off x="5951984" y="-99392"/>
            <a:ext cx="6264696" cy="6860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0BFEC0-9B8A-AC4D-9DA5-2F3BB9DF1CC5}"/>
              </a:ext>
            </a:extLst>
          </p:cNvPr>
          <p:cNvSpPr txBox="1"/>
          <p:nvPr userDrawn="1"/>
        </p:nvSpPr>
        <p:spPr>
          <a:xfrm>
            <a:off x="11712624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 /20</a:t>
            </a:r>
          </a:p>
        </p:txBody>
      </p:sp>
    </p:spTree>
    <p:extLst>
      <p:ext uri="{BB962C8B-B14F-4D97-AF65-F5344CB8AC3E}">
        <p14:creationId xmlns:p14="http://schemas.microsoft.com/office/powerpoint/2010/main" val="2278726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900" i="0" kern="1200">
          <a:ln>
            <a:noFill/>
          </a:ln>
          <a:solidFill>
            <a:schemeClr val="bg1">
              <a:lumMod val="75000"/>
            </a:schemeClr>
          </a:solidFill>
          <a:effectLst/>
          <a:latin typeface="Tw Cen MT" panose="020B0602020104020603" pitchFamily="34" charset="77"/>
          <a:ea typeface="+mj-ea"/>
          <a:cs typeface="Tw Cen MT" panose="020B0602020104020603" pitchFamily="34" charset="7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2800" kern="1200">
          <a:ln>
            <a:noFill/>
          </a:ln>
          <a:solidFill>
            <a:schemeClr val="bg1">
              <a:lumMod val="60000"/>
              <a:lumOff val="40000"/>
            </a:schemeClr>
          </a:solidFill>
          <a:effectLst>
            <a:glow rad="127000">
              <a:schemeClr val="accent1">
                <a:alpha val="0"/>
              </a:schemeClr>
            </a:glo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9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7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Arial" panose="020B0604020202020204" pitchFamily="34" charset="0"/>
        <a:buChar char="•"/>
        <a:defRPr sz="1500" kern="1200">
          <a:ln>
            <a:noFill/>
          </a:ln>
          <a:solidFill>
            <a:schemeClr val="bg1">
              <a:lumMod val="50000"/>
              <a:lumOff val="50000"/>
            </a:schemeClr>
          </a:solidFill>
          <a:effectLst/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7.png"/><Relationship Id="rId7" Type="http://schemas.openxmlformats.org/officeDocument/2006/relationships/image" Target="../media/image8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3.jpg"/><Relationship Id="rId4" Type="http://schemas.openxmlformats.org/officeDocument/2006/relationships/image" Target="../media/image28.emf"/><Relationship Id="rId9" Type="http://schemas.openxmlformats.org/officeDocument/2006/relationships/image" Target="../media/image3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sv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53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63.png"/><Relationship Id="rId5" Type="http://schemas.microsoft.com/office/2007/relationships/media" Target="../media/media3.mp4"/><Relationship Id="rId10" Type="http://schemas.openxmlformats.org/officeDocument/2006/relationships/image" Target="../media/image62.png"/><Relationship Id="rId4" Type="http://schemas.openxmlformats.org/officeDocument/2006/relationships/video" Target="../media/media2.mp4"/><Relationship Id="rId9" Type="http://schemas.openxmlformats.org/officeDocument/2006/relationships/image" Target="../media/image6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2.emf"/><Relationship Id="rId7" Type="http://schemas.openxmlformats.org/officeDocument/2006/relationships/image" Target="../media/image15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9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2.emf"/><Relationship Id="rId7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png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2.emf"/><Relationship Id="rId7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png"/><Relationship Id="rId4" Type="http://schemas.openxmlformats.org/officeDocument/2006/relationships/image" Target="../media/image9.emf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9C84DA8-9038-7C4E-88A8-ACD3D0844323}"/>
              </a:ext>
            </a:extLst>
          </p:cNvPr>
          <p:cNvSpPr txBox="1"/>
          <p:nvPr/>
        </p:nvSpPr>
        <p:spPr>
          <a:xfrm>
            <a:off x="1530780" y="1052736"/>
            <a:ext cx="9000000" cy="1569660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rPr>
              <a:t>Learning Successor Representations</a:t>
            </a:r>
          </a:p>
          <a:p>
            <a:pPr algn="ctr"/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(</a:t>
            </a:r>
            <a:r>
              <a:rPr lang="en-US" sz="2800" dirty="0" err="1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i</a:t>
            </a:r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) A generalized HPC model for learning SR and</a:t>
            </a:r>
          </a:p>
          <a:p>
            <a:pPr algn="ctr"/>
            <a:r>
              <a:rPr lang="en-US" sz="2800" dirty="0">
                <a:solidFill>
                  <a:schemeClr val="bg1">
                    <a:lumMod val="60000"/>
                    <a:lumOff val="40000"/>
                  </a:schemeClr>
                </a:solidFill>
                <a:latin typeface="Tw Cen MT" panose="020B0602020104020603" pitchFamily="34" charset="77"/>
              </a:rPr>
              <a:t>(ii) Hebbian plasticity as an approximation to learning SR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EBC87E-3E50-8944-B700-A0950C6D936C}"/>
              </a:ext>
            </a:extLst>
          </p:cNvPr>
          <p:cNvSpPr/>
          <p:nvPr/>
        </p:nvSpPr>
        <p:spPr>
          <a:xfrm>
            <a:off x="11844673" y="6592484"/>
            <a:ext cx="288032" cy="2606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F3040B-3B2C-F24D-A396-E240D42F05CB}"/>
              </a:ext>
            </a:extLst>
          </p:cNvPr>
          <p:cNvSpPr txBox="1"/>
          <p:nvPr/>
        </p:nvSpPr>
        <p:spPr>
          <a:xfrm>
            <a:off x="5287219" y="3448313"/>
            <a:ext cx="140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Funky image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DBC3D57-042F-C74B-B250-21DF98B0DB8E}"/>
              </a:ext>
            </a:extLst>
          </p:cNvPr>
          <p:cNvGrpSpPr/>
          <p:nvPr/>
        </p:nvGrpSpPr>
        <p:grpSpPr>
          <a:xfrm>
            <a:off x="1530780" y="4586352"/>
            <a:ext cx="9000000" cy="1938992"/>
            <a:chOff x="1530780" y="4226312"/>
            <a:chExt cx="9000000" cy="193899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D448F06-E3D2-714C-9A98-04F7906B43AE}"/>
                </a:ext>
              </a:extLst>
            </p:cNvPr>
            <p:cNvSpPr txBox="1"/>
            <p:nvPr/>
          </p:nvSpPr>
          <p:spPr>
            <a:xfrm>
              <a:off x="1530780" y="4226312"/>
              <a:ext cx="9000000" cy="1938992"/>
            </a:xfrm>
            <a:prstGeom prst="rect">
              <a:avLst/>
            </a:prstGeom>
            <a:solidFill>
              <a:schemeClr val="bg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Tom George</a:t>
              </a:r>
            </a:p>
            <a:p>
              <a:pPr algn="ctr"/>
              <a:endParaRPr lang="en-US" sz="3200" dirty="0">
                <a:solidFill>
                  <a:schemeClr val="bg1">
                    <a:lumMod val="75000"/>
                  </a:schemeClr>
                </a:solidFill>
                <a:latin typeface="Tw Cen MT" panose="020B0602020104020603" pitchFamily="34" charset="77"/>
              </a:endParaRPr>
            </a:p>
            <a:p>
              <a:pPr algn="ctr"/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Will de </a:t>
              </a:r>
              <a:r>
                <a:rPr lang="en-US" sz="2800" dirty="0" err="1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Cothi</a:t>
              </a:r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, Kim </a:t>
              </a:r>
              <a:r>
                <a:rPr lang="en-US" sz="2800" dirty="0" err="1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Stachenfeld</a:t>
              </a:r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 &amp; Caswell Barry </a:t>
              </a:r>
            </a:p>
            <a:p>
              <a:pPr algn="ctr"/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 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9C83CE-F2D9-914C-B449-CAAA05411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4902" y="4800751"/>
              <a:ext cx="1414191" cy="395057"/>
            </a:xfrm>
            <a:prstGeom prst="rect">
              <a:avLst/>
            </a:prstGeom>
            <a:noFill/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D73173A-1B21-B042-91F5-5941499A4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99656" y="5738480"/>
              <a:ext cx="1183680" cy="34585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DBFA1C4-7EFB-F848-AF32-CE8516AD3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80176" y="5693700"/>
              <a:ext cx="1183680" cy="34585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02155C5-75DD-DE47-AA9E-459333A90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55225" y="5626742"/>
              <a:ext cx="1763868" cy="4797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991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845216"/>
            <a:ext cx="9652204" cy="3528000"/>
            <a:chOff x="1631504" y="836712"/>
            <a:chExt cx="9652204" cy="352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3528000"/>
            </a:xfrm>
            <a:custGeom>
              <a:avLst/>
              <a:gdLst>
                <a:gd name="connsiteX0" fmla="*/ 0 w 9508188"/>
                <a:gd name="connsiteY0" fmla="*/ 0 h 3528000"/>
                <a:gd name="connsiteX1" fmla="*/ 488993 w 9508188"/>
                <a:gd name="connsiteY1" fmla="*/ 0 h 3528000"/>
                <a:gd name="connsiteX2" fmla="*/ 882903 w 9508188"/>
                <a:gd name="connsiteY2" fmla="*/ 0 h 3528000"/>
                <a:gd name="connsiteX3" fmla="*/ 1562059 w 9508188"/>
                <a:gd name="connsiteY3" fmla="*/ 0 h 3528000"/>
                <a:gd name="connsiteX4" fmla="*/ 2431380 w 9508188"/>
                <a:gd name="connsiteY4" fmla="*/ 0 h 3528000"/>
                <a:gd name="connsiteX5" fmla="*/ 3015454 w 9508188"/>
                <a:gd name="connsiteY5" fmla="*/ 0 h 3528000"/>
                <a:gd name="connsiteX6" fmla="*/ 3599528 w 9508188"/>
                <a:gd name="connsiteY6" fmla="*/ 0 h 3528000"/>
                <a:gd name="connsiteX7" fmla="*/ 4278685 w 9508188"/>
                <a:gd name="connsiteY7" fmla="*/ 0 h 3528000"/>
                <a:gd name="connsiteX8" fmla="*/ 5052923 w 9508188"/>
                <a:gd name="connsiteY8" fmla="*/ 0 h 3528000"/>
                <a:gd name="connsiteX9" fmla="*/ 5827161 w 9508188"/>
                <a:gd name="connsiteY9" fmla="*/ 0 h 3528000"/>
                <a:gd name="connsiteX10" fmla="*/ 6601399 w 9508188"/>
                <a:gd name="connsiteY10" fmla="*/ 0 h 3528000"/>
                <a:gd name="connsiteX11" fmla="*/ 7470719 w 9508188"/>
                <a:gd name="connsiteY11" fmla="*/ 0 h 3528000"/>
                <a:gd name="connsiteX12" fmla="*/ 8149875 w 9508188"/>
                <a:gd name="connsiteY12" fmla="*/ 0 h 3528000"/>
                <a:gd name="connsiteX13" fmla="*/ 8924114 w 9508188"/>
                <a:gd name="connsiteY13" fmla="*/ 0 h 3528000"/>
                <a:gd name="connsiteX14" fmla="*/ 9508188 w 9508188"/>
                <a:gd name="connsiteY14" fmla="*/ 0 h 3528000"/>
                <a:gd name="connsiteX15" fmla="*/ 9508188 w 9508188"/>
                <a:gd name="connsiteY15" fmla="*/ 588000 h 3528000"/>
                <a:gd name="connsiteX16" fmla="*/ 9508188 w 9508188"/>
                <a:gd name="connsiteY16" fmla="*/ 1211280 h 3528000"/>
                <a:gd name="connsiteX17" fmla="*/ 9508188 w 9508188"/>
                <a:gd name="connsiteY17" fmla="*/ 1869840 h 3528000"/>
                <a:gd name="connsiteX18" fmla="*/ 9508188 w 9508188"/>
                <a:gd name="connsiteY18" fmla="*/ 2493120 h 3528000"/>
                <a:gd name="connsiteX19" fmla="*/ 9508188 w 9508188"/>
                <a:gd name="connsiteY19" fmla="*/ 3010560 h 3528000"/>
                <a:gd name="connsiteX20" fmla="*/ 9508188 w 9508188"/>
                <a:gd name="connsiteY20" fmla="*/ 3528000 h 3528000"/>
                <a:gd name="connsiteX21" fmla="*/ 8924114 w 9508188"/>
                <a:gd name="connsiteY21" fmla="*/ 3528000 h 3528000"/>
                <a:gd name="connsiteX22" fmla="*/ 8244957 w 9508188"/>
                <a:gd name="connsiteY22" fmla="*/ 3528000 h 3528000"/>
                <a:gd name="connsiteX23" fmla="*/ 7851047 w 9508188"/>
                <a:gd name="connsiteY23" fmla="*/ 3528000 h 3528000"/>
                <a:gd name="connsiteX24" fmla="*/ 7266972 w 9508188"/>
                <a:gd name="connsiteY24" fmla="*/ 3528000 h 3528000"/>
                <a:gd name="connsiteX25" fmla="*/ 6492734 w 9508188"/>
                <a:gd name="connsiteY25" fmla="*/ 3528000 h 3528000"/>
                <a:gd name="connsiteX26" fmla="*/ 6003742 w 9508188"/>
                <a:gd name="connsiteY26" fmla="*/ 3528000 h 3528000"/>
                <a:gd name="connsiteX27" fmla="*/ 5134422 w 9508188"/>
                <a:gd name="connsiteY27" fmla="*/ 3528000 h 3528000"/>
                <a:gd name="connsiteX28" fmla="*/ 4265101 w 9508188"/>
                <a:gd name="connsiteY28" fmla="*/ 3528000 h 3528000"/>
                <a:gd name="connsiteX29" fmla="*/ 3585945 w 9508188"/>
                <a:gd name="connsiteY29" fmla="*/ 3528000 h 3528000"/>
                <a:gd name="connsiteX30" fmla="*/ 2716625 w 9508188"/>
                <a:gd name="connsiteY30" fmla="*/ 3528000 h 3528000"/>
                <a:gd name="connsiteX31" fmla="*/ 2037469 w 9508188"/>
                <a:gd name="connsiteY31" fmla="*/ 3528000 h 3528000"/>
                <a:gd name="connsiteX32" fmla="*/ 1263231 w 9508188"/>
                <a:gd name="connsiteY32" fmla="*/ 3528000 h 3528000"/>
                <a:gd name="connsiteX33" fmla="*/ 869320 w 9508188"/>
                <a:gd name="connsiteY33" fmla="*/ 3528000 h 3528000"/>
                <a:gd name="connsiteX34" fmla="*/ 0 w 9508188"/>
                <a:gd name="connsiteY34" fmla="*/ 3528000 h 3528000"/>
                <a:gd name="connsiteX35" fmla="*/ 0 w 9508188"/>
                <a:gd name="connsiteY35" fmla="*/ 2975280 h 3528000"/>
                <a:gd name="connsiteX36" fmla="*/ 0 w 9508188"/>
                <a:gd name="connsiteY36" fmla="*/ 2422560 h 3528000"/>
                <a:gd name="connsiteX37" fmla="*/ 0 w 9508188"/>
                <a:gd name="connsiteY37" fmla="*/ 1905120 h 3528000"/>
                <a:gd name="connsiteX38" fmla="*/ 0 w 9508188"/>
                <a:gd name="connsiteY38" fmla="*/ 1352400 h 3528000"/>
                <a:gd name="connsiteX39" fmla="*/ 0 w 9508188"/>
                <a:gd name="connsiteY39" fmla="*/ 729120 h 3528000"/>
                <a:gd name="connsiteX40" fmla="*/ 0 w 9508188"/>
                <a:gd name="connsiteY40" fmla="*/ 0 h 352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3528000" fill="none" extrusionOk="0">
                  <a:moveTo>
                    <a:pt x="0" y="0"/>
                  </a:moveTo>
                  <a:cubicBezTo>
                    <a:pt x="183347" y="-17203"/>
                    <a:pt x="367029" y="-7585"/>
                    <a:pt x="488993" y="0"/>
                  </a:cubicBezTo>
                  <a:cubicBezTo>
                    <a:pt x="610957" y="7585"/>
                    <a:pt x="785379" y="9420"/>
                    <a:pt x="882903" y="0"/>
                  </a:cubicBezTo>
                  <a:cubicBezTo>
                    <a:pt x="980427" y="-9420"/>
                    <a:pt x="1422724" y="26902"/>
                    <a:pt x="1562059" y="0"/>
                  </a:cubicBezTo>
                  <a:cubicBezTo>
                    <a:pt x="1701394" y="-26902"/>
                    <a:pt x="2227120" y="-29402"/>
                    <a:pt x="2431380" y="0"/>
                  </a:cubicBezTo>
                  <a:cubicBezTo>
                    <a:pt x="2635640" y="29402"/>
                    <a:pt x="2749861" y="22253"/>
                    <a:pt x="3015454" y="0"/>
                  </a:cubicBezTo>
                  <a:cubicBezTo>
                    <a:pt x="3281047" y="-22253"/>
                    <a:pt x="3423490" y="-15584"/>
                    <a:pt x="3599528" y="0"/>
                  </a:cubicBezTo>
                  <a:cubicBezTo>
                    <a:pt x="3775566" y="15584"/>
                    <a:pt x="4062417" y="14654"/>
                    <a:pt x="4278685" y="0"/>
                  </a:cubicBezTo>
                  <a:cubicBezTo>
                    <a:pt x="4494953" y="-14654"/>
                    <a:pt x="4793934" y="25998"/>
                    <a:pt x="5052923" y="0"/>
                  </a:cubicBezTo>
                  <a:cubicBezTo>
                    <a:pt x="5311912" y="-25998"/>
                    <a:pt x="5516825" y="24732"/>
                    <a:pt x="5827161" y="0"/>
                  </a:cubicBezTo>
                  <a:cubicBezTo>
                    <a:pt x="6137497" y="-24732"/>
                    <a:pt x="6391340" y="-22446"/>
                    <a:pt x="6601399" y="0"/>
                  </a:cubicBezTo>
                  <a:cubicBezTo>
                    <a:pt x="6811458" y="22446"/>
                    <a:pt x="7066695" y="37236"/>
                    <a:pt x="7470719" y="0"/>
                  </a:cubicBezTo>
                  <a:cubicBezTo>
                    <a:pt x="7874743" y="-37236"/>
                    <a:pt x="7914765" y="13277"/>
                    <a:pt x="8149875" y="0"/>
                  </a:cubicBezTo>
                  <a:cubicBezTo>
                    <a:pt x="8384985" y="-13277"/>
                    <a:pt x="8768981" y="26384"/>
                    <a:pt x="8924114" y="0"/>
                  </a:cubicBezTo>
                  <a:cubicBezTo>
                    <a:pt x="9079247" y="-26384"/>
                    <a:pt x="9314973" y="8655"/>
                    <a:pt x="9508188" y="0"/>
                  </a:cubicBezTo>
                  <a:cubicBezTo>
                    <a:pt x="9485833" y="167152"/>
                    <a:pt x="9534438" y="441173"/>
                    <a:pt x="9508188" y="588000"/>
                  </a:cubicBezTo>
                  <a:cubicBezTo>
                    <a:pt x="9481938" y="734827"/>
                    <a:pt x="9512835" y="921992"/>
                    <a:pt x="9508188" y="1211280"/>
                  </a:cubicBezTo>
                  <a:cubicBezTo>
                    <a:pt x="9503541" y="1500568"/>
                    <a:pt x="9522988" y="1639688"/>
                    <a:pt x="9508188" y="1869840"/>
                  </a:cubicBezTo>
                  <a:cubicBezTo>
                    <a:pt x="9493388" y="2099992"/>
                    <a:pt x="9514780" y="2216033"/>
                    <a:pt x="9508188" y="2493120"/>
                  </a:cubicBezTo>
                  <a:cubicBezTo>
                    <a:pt x="9501596" y="2770207"/>
                    <a:pt x="9485356" y="2895441"/>
                    <a:pt x="9508188" y="3010560"/>
                  </a:cubicBezTo>
                  <a:cubicBezTo>
                    <a:pt x="9531020" y="3125679"/>
                    <a:pt x="9517012" y="3359806"/>
                    <a:pt x="9508188" y="3528000"/>
                  </a:cubicBezTo>
                  <a:cubicBezTo>
                    <a:pt x="9247606" y="3543962"/>
                    <a:pt x="9119404" y="3508469"/>
                    <a:pt x="8924114" y="3528000"/>
                  </a:cubicBezTo>
                  <a:cubicBezTo>
                    <a:pt x="8728824" y="3547531"/>
                    <a:pt x="8487328" y="3511518"/>
                    <a:pt x="8244957" y="3528000"/>
                  </a:cubicBezTo>
                  <a:cubicBezTo>
                    <a:pt x="8002586" y="3544482"/>
                    <a:pt x="7979891" y="3513771"/>
                    <a:pt x="7851047" y="3528000"/>
                  </a:cubicBezTo>
                  <a:cubicBezTo>
                    <a:pt x="7722203" y="3542230"/>
                    <a:pt x="7551643" y="3509689"/>
                    <a:pt x="7266972" y="3528000"/>
                  </a:cubicBezTo>
                  <a:cubicBezTo>
                    <a:pt x="6982301" y="3546311"/>
                    <a:pt x="6653604" y="3496846"/>
                    <a:pt x="6492734" y="3528000"/>
                  </a:cubicBezTo>
                  <a:cubicBezTo>
                    <a:pt x="6331864" y="3559154"/>
                    <a:pt x="6213479" y="3522954"/>
                    <a:pt x="6003742" y="3528000"/>
                  </a:cubicBezTo>
                  <a:cubicBezTo>
                    <a:pt x="5794005" y="3533046"/>
                    <a:pt x="5342958" y="3542138"/>
                    <a:pt x="5134422" y="3528000"/>
                  </a:cubicBezTo>
                  <a:cubicBezTo>
                    <a:pt x="4925886" y="3513862"/>
                    <a:pt x="4637498" y="3521181"/>
                    <a:pt x="4265101" y="3528000"/>
                  </a:cubicBezTo>
                  <a:cubicBezTo>
                    <a:pt x="3892704" y="3534819"/>
                    <a:pt x="3924407" y="3526882"/>
                    <a:pt x="3585945" y="3528000"/>
                  </a:cubicBezTo>
                  <a:cubicBezTo>
                    <a:pt x="3247483" y="3529118"/>
                    <a:pt x="2915279" y="3503612"/>
                    <a:pt x="2716625" y="3528000"/>
                  </a:cubicBezTo>
                  <a:cubicBezTo>
                    <a:pt x="2517971" y="3552388"/>
                    <a:pt x="2257720" y="3558626"/>
                    <a:pt x="2037469" y="3528000"/>
                  </a:cubicBezTo>
                  <a:cubicBezTo>
                    <a:pt x="1817218" y="3497374"/>
                    <a:pt x="1631325" y="3543601"/>
                    <a:pt x="1263231" y="3528000"/>
                  </a:cubicBezTo>
                  <a:cubicBezTo>
                    <a:pt x="895137" y="3512399"/>
                    <a:pt x="1023230" y="3531160"/>
                    <a:pt x="869320" y="3528000"/>
                  </a:cubicBezTo>
                  <a:cubicBezTo>
                    <a:pt x="715410" y="3524840"/>
                    <a:pt x="336225" y="3506195"/>
                    <a:pt x="0" y="3528000"/>
                  </a:cubicBezTo>
                  <a:cubicBezTo>
                    <a:pt x="18469" y="3365812"/>
                    <a:pt x="11813" y="3167783"/>
                    <a:pt x="0" y="2975280"/>
                  </a:cubicBezTo>
                  <a:cubicBezTo>
                    <a:pt x="-11813" y="2782777"/>
                    <a:pt x="1770" y="2572720"/>
                    <a:pt x="0" y="2422560"/>
                  </a:cubicBezTo>
                  <a:cubicBezTo>
                    <a:pt x="-1770" y="2272400"/>
                    <a:pt x="22965" y="2115118"/>
                    <a:pt x="0" y="1905120"/>
                  </a:cubicBezTo>
                  <a:cubicBezTo>
                    <a:pt x="-22965" y="1695122"/>
                    <a:pt x="6746" y="1544853"/>
                    <a:pt x="0" y="1352400"/>
                  </a:cubicBezTo>
                  <a:cubicBezTo>
                    <a:pt x="-6746" y="1159947"/>
                    <a:pt x="19304" y="1038671"/>
                    <a:pt x="0" y="729120"/>
                  </a:cubicBezTo>
                  <a:cubicBezTo>
                    <a:pt x="-19304" y="419569"/>
                    <a:pt x="-29944" y="292973"/>
                    <a:pt x="0" y="0"/>
                  </a:cubicBezTo>
                  <a:close/>
                </a:path>
                <a:path w="9508188" h="3528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28813" y="158859"/>
                    <a:pt x="9488285" y="364249"/>
                    <a:pt x="9508188" y="552720"/>
                  </a:cubicBezTo>
                  <a:cubicBezTo>
                    <a:pt x="9528091" y="741191"/>
                    <a:pt x="9489429" y="945625"/>
                    <a:pt x="9508188" y="1140720"/>
                  </a:cubicBezTo>
                  <a:cubicBezTo>
                    <a:pt x="9526947" y="1335815"/>
                    <a:pt x="9522583" y="1609613"/>
                    <a:pt x="9508188" y="1764000"/>
                  </a:cubicBezTo>
                  <a:cubicBezTo>
                    <a:pt x="9493793" y="1918387"/>
                    <a:pt x="9509235" y="2094970"/>
                    <a:pt x="9508188" y="2387280"/>
                  </a:cubicBezTo>
                  <a:cubicBezTo>
                    <a:pt x="9507141" y="2679590"/>
                    <a:pt x="9520476" y="2796060"/>
                    <a:pt x="9508188" y="3010560"/>
                  </a:cubicBezTo>
                  <a:cubicBezTo>
                    <a:pt x="9495900" y="3225060"/>
                    <a:pt x="9486443" y="3381027"/>
                    <a:pt x="9508188" y="3528000"/>
                  </a:cubicBezTo>
                  <a:cubicBezTo>
                    <a:pt x="9281373" y="3531903"/>
                    <a:pt x="9150935" y="3523414"/>
                    <a:pt x="9019195" y="3528000"/>
                  </a:cubicBezTo>
                  <a:cubicBezTo>
                    <a:pt x="8887455" y="3532586"/>
                    <a:pt x="8633202" y="3540513"/>
                    <a:pt x="8340039" y="3528000"/>
                  </a:cubicBezTo>
                  <a:cubicBezTo>
                    <a:pt x="8046876" y="3515487"/>
                    <a:pt x="8014166" y="3514661"/>
                    <a:pt x="7851047" y="3528000"/>
                  </a:cubicBezTo>
                  <a:cubicBezTo>
                    <a:pt x="7687928" y="3541339"/>
                    <a:pt x="7405540" y="3543102"/>
                    <a:pt x="7171890" y="3528000"/>
                  </a:cubicBezTo>
                  <a:cubicBezTo>
                    <a:pt x="6938240" y="3512898"/>
                    <a:pt x="6911398" y="3542206"/>
                    <a:pt x="6777980" y="3528000"/>
                  </a:cubicBezTo>
                  <a:cubicBezTo>
                    <a:pt x="6644562" y="3513795"/>
                    <a:pt x="6551015" y="3544250"/>
                    <a:pt x="6384069" y="3528000"/>
                  </a:cubicBezTo>
                  <a:cubicBezTo>
                    <a:pt x="6217123" y="3511750"/>
                    <a:pt x="6024035" y="3540121"/>
                    <a:pt x="5704913" y="3528000"/>
                  </a:cubicBezTo>
                  <a:cubicBezTo>
                    <a:pt x="5385791" y="3515879"/>
                    <a:pt x="5394792" y="3535534"/>
                    <a:pt x="5215920" y="3528000"/>
                  </a:cubicBezTo>
                  <a:cubicBezTo>
                    <a:pt x="5037048" y="3520466"/>
                    <a:pt x="4808805" y="3562244"/>
                    <a:pt x="4441682" y="3528000"/>
                  </a:cubicBezTo>
                  <a:cubicBezTo>
                    <a:pt x="4074559" y="3493756"/>
                    <a:pt x="4102446" y="3517000"/>
                    <a:pt x="3952690" y="3528000"/>
                  </a:cubicBezTo>
                  <a:cubicBezTo>
                    <a:pt x="3802934" y="3539000"/>
                    <a:pt x="3470457" y="3551093"/>
                    <a:pt x="3178451" y="3528000"/>
                  </a:cubicBezTo>
                  <a:cubicBezTo>
                    <a:pt x="2886445" y="3504907"/>
                    <a:pt x="2942981" y="3513780"/>
                    <a:pt x="2784541" y="3528000"/>
                  </a:cubicBezTo>
                  <a:cubicBezTo>
                    <a:pt x="2626101" y="3542221"/>
                    <a:pt x="2299327" y="3501367"/>
                    <a:pt x="2010303" y="3528000"/>
                  </a:cubicBezTo>
                  <a:cubicBezTo>
                    <a:pt x="1721279" y="3554633"/>
                    <a:pt x="1649803" y="3537728"/>
                    <a:pt x="1521310" y="3528000"/>
                  </a:cubicBezTo>
                  <a:cubicBezTo>
                    <a:pt x="1392817" y="3518272"/>
                    <a:pt x="1320365" y="3516923"/>
                    <a:pt x="1127399" y="3528000"/>
                  </a:cubicBezTo>
                  <a:cubicBezTo>
                    <a:pt x="934433" y="3539077"/>
                    <a:pt x="776401" y="3543682"/>
                    <a:pt x="638407" y="3528000"/>
                  </a:cubicBezTo>
                  <a:cubicBezTo>
                    <a:pt x="500413" y="3512318"/>
                    <a:pt x="289867" y="3532332"/>
                    <a:pt x="0" y="3528000"/>
                  </a:cubicBezTo>
                  <a:cubicBezTo>
                    <a:pt x="-10085" y="3309506"/>
                    <a:pt x="-5747" y="3167320"/>
                    <a:pt x="0" y="3010560"/>
                  </a:cubicBezTo>
                  <a:cubicBezTo>
                    <a:pt x="5747" y="2853800"/>
                    <a:pt x="-21819" y="2628274"/>
                    <a:pt x="0" y="2528400"/>
                  </a:cubicBezTo>
                  <a:cubicBezTo>
                    <a:pt x="21819" y="2428526"/>
                    <a:pt x="2584" y="2242702"/>
                    <a:pt x="0" y="2046240"/>
                  </a:cubicBezTo>
                  <a:cubicBezTo>
                    <a:pt x="-2584" y="1849778"/>
                    <a:pt x="11016" y="1692307"/>
                    <a:pt x="0" y="1422960"/>
                  </a:cubicBezTo>
                  <a:cubicBezTo>
                    <a:pt x="-11016" y="1153613"/>
                    <a:pt x="-13344" y="1038265"/>
                    <a:pt x="0" y="940800"/>
                  </a:cubicBezTo>
                  <a:cubicBezTo>
                    <a:pt x="13344" y="843335"/>
                    <a:pt x="-30721" y="21694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rgbClr val="66C3A4"/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072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Three problems with SR models 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C840989-5CDB-1A43-AC63-842E20399938}"/>
              </a:ext>
            </a:extLst>
          </p:cNvPr>
          <p:cNvGrpSpPr/>
          <p:nvPr/>
        </p:nvGrpSpPr>
        <p:grpSpPr>
          <a:xfrm>
            <a:off x="263352" y="4945054"/>
            <a:ext cx="9793088" cy="1796314"/>
            <a:chOff x="263352" y="4945054"/>
            <a:chExt cx="9793088" cy="1796314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F5E0BDFA-E356-7140-804E-95C4C450EF81}"/>
                </a:ext>
              </a:extLst>
            </p:cNvPr>
            <p:cNvSpPr/>
            <p:nvPr/>
          </p:nvSpPr>
          <p:spPr>
            <a:xfrm>
              <a:off x="263352" y="4945054"/>
              <a:ext cx="9793088" cy="179631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FFFA503-5482-C347-A316-57C1FBC58C4D}"/>
                </a:ext>
              </a:extLst>
            </p:cNvPr>
            <p:cNvSpPr txBox="1"/>
            <p:nvPr/>
          </p:nvSpPr>
          <p:spPr>
            <a:xfrm>
              <a:off x="407368" y="5115496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(3)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E7BD470-AB35-1D45-9F5B-44F0E2C33442}"/>
                </a:ext>
              </a:extLst>
            </p:cNvPr>
            <p:cNvSpPr txBox="1"/>
            <p:nvPr/>
          </p:nvSpPr>
          <p:spPr>
            <a:xfrm>
              <a:off x="906938" y="5120542"/>
              <a:ext cx="20283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One-hot’s only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0EC01443-4473-2A4C-BD02-0AEF3EBB9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71341" y="5587253"/>
              <a:ext cx="4824536" cy="886803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DC49B81-8D7B-0F4E-8AA6-6ACA22C6BED1}"/>
              </a:ext>
            </a:extLst>
          </p:cNvPr>
          <p:cNvGrpSpPr/>
          <p:nvPr/>
        </p:nvGrpSpPr>
        <p:grpSpPr>
          <a:xfrm>
            <a:off x="263352" y="1196752"/>
            <a:ext cx="9793088" cy="1656184"/>
            <a:chOff x="263352" y="1196752"/>
            <a:chExt cx="9793088" cy="1656184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300BE92F-1FAC-D741-B26C-ED115D07C534}"/>
                </a:ext>
              </a:extLst>
            </p:cNvPr>
            <p:cNvSpPr/>
            <p:nvPr/>
          </p:nvSpPr>
          <p:spPr>
            <a:xfrm>
              <a:off x="263352" y="1196752"/>
              <a:ext cx="9793088" cy="165618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D8CCA7B-7347-2940-BEB2-65DE16612CC7}"/>
                </a:ext>
              </a:extLst>
            </p:cNvPr>
            <p:cNvSpPr txBox="1"/>
            <p:nvPr/>
          </p:nvSpPr>
          <p:spPr>
            <a:xfrm>
              <a:off x="407368" y="1367194"/>
              <a:ext cx="521297" cy="712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(1)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B538471-AAF7-C94F-9F0C-EA38CAEA14E0}"/>
                </a:ext>
              </a:extLst>
            </p:cNvPr>
            <p:cNvSpPr txBox="1"/>
            <p:nvPr/>
          </p:nvSpPr>
          <p:spPr>
            <a:xfrm>
              <a:off x="906938" y="1372240"/>
              <a:ext cx="2324675" cy="7120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Discrete in space 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E52209D8-822D-EF40-817B-D116F85CF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728" y="1367194"/>
              <a:ext cx="1488715" cy="1322707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7A2EB4B-1A1C-E448-8F54-D316C0D92B90}"/>
              </a:ext>
            </a:extLst>
          </p:cNvPr>
          <p:cNvGrpSpPr/>
          <p:nvPr/>
        </p:nvGrpSpPr>
        <p:grpSpPr>
          <a:xfrm>
            <a:off x="6816080" y="1340768"/>
            <a:ext cx="2268767" cy="1322707"/>
            <a:chOff x="6816080" y="1340768"/>
            <a:chExt cx="2268767" cy="13227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B112915-A097-4B4B-B751-433BCF383C5C}"/>
                </a:ext>
              </a:extLst>
            </p:cNvPr>
            <p:cNvCxnSpPr/>
            <p:nvPr/>
          </p:nvCxnSpPr>
          <p:spPr>
            <a:xfrm>
              <a:off x="6816080" y="1340768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B4D9C400-938D-674F-91F7-2106D0D2F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48128" y="1916832"/>
              <a:ext cx="1638300" cy="46990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E51700F-4DCC-1048-8D91-9BF6F454CEAF}"/>
                </a:ext>
              </a:extLst>
            </p:cNvPr>
            <p:cNvSpPr txBox="1"/>
            <p:nvPr/>
          </p:nvSpPr>
          <p:spPr>
            <a:xfrm>
              <a:off x="7104112" y="1340768"/>
              <a:ext cx="19807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rgbClr val="66C3A4"/>
                  </a:solidFill>
                </a:rPr>
                <a:t>Trivial solution 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7020C3F-FFE9-1F47-A97A-5A2D39239FA7}"/>
              </a:ext>
            </a:extLst>
          </p:cNvPr>
          <p:cNvGrpSpPr/>
          <p:nvPr/>
        </p:nvGrpSpPr>
        <p:grpSpPr>
          <a:xfrm>
            <a:off x="6816080" y="5181857"/>
            <a:ext cx="2983013" cy="1322707"/>
            <a:chOff x="6816080" y="5181857"/>
            <a:chExt cx="2983013" cy="1322707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8FA34A1-D63B-1E4A-A65D-9814D65B69D8}"/>
                </a:ext>
              </a:extLst>
            </p:cNvPr>
            <p:cNvCxnSpPr/>
            <p:nvPr/>
          </p:nvCxnSpPr>
          <p:spPr>
            <a:xfrm>
              <a:off x="6816080" y="5181857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4B9F420A-10A1-2540-A127-1DD774A86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82828" y="5314794"/>
              <a:ext cx="1484266" cy="11520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CC92CDAD-0B73-AB4F-9262-D6D78E8359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67094" y="5314794"/>
              <a:ext cx="1331999" cy="115200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CAECA17-3B3C-AD45-AA09-AC5CAFA01402}"/>
              </a:ext>
            </a:extLst>
          </p:cNvPr>
          <p:cNvGrpSpPr/>
          <p:nvPr/>
        </p:nvGrpSpPr>
        <p:grpSpPr>
          <a:xfrm>
            <a:off x="263352" y="3068960"/>
            <a:ext cx="9793088" cy="1656184"/>
            <a:chOff x="263352" y="3068960"/>
            <a:chExt cx="9793088" cy="1656184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83D77C97-83A2-444E-BE31-880824100665}"/>
                </a:ext>
              </a:extLst>
            </p:cNvPr>
            <p:cNvSpPr/>
            <p:nvPr/>
          </p:nvSpPr>
          <p:spPr>
            <a:xfrm>
              <a:off x="263352" y="3068960"/>
              <a:ext cx="9793088" cy="165618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8691386-EE92-3740-8A4E-7405084C22AC}"/>
                </a:ext>
              </a:extLst>
            </p:cNvPr>
            <p:cNvSpPr txBox="1"/>
            <p:nvPr/>
          </p:nvSpPr>
          <p:spPr>
            <a:xfrm>
              <a:off x="407368" y="3337836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(2)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91E7F5-316F-0245-9431-5994F8E30850}"/>
                </a:ext>
              </a:extLst>
            </p:cNvPr>
            <p:cNvSpPr txBox="1"/>
            <p:nvPr/>
          </p:nvSpPr>
          <p:spPr>
            <a:xfrm>
              <a:off x="906938" y="3342882"/>
              <a:ext cx="21194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Discrete in time 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0E898AAF-81A5-1141-A76F-1900C7685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04680" y="3633649"/>
              <a:ext cx="3974809" cy="889639"/>
            </a:xfrm>
            <a:prstGeom prst="rect">
              <a:avLst/>
            </a:prstGeom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DD3258A-1CA0-0448-BC3F-24034449BFB5}"/>
              </a:ext>
            </a:extLst>
          </p:cNvPr>
          <p:cNvGrpSpPr/>
          <p:nvPr/>
        </p:nvGrpSpPr>
        <p:grpSpPr>
          <a:xfrm>
            <a:off x="6816080" y="3235698"/>
            <a:ext cx="2773173" cy="1322707"/>
            <a:chOff x="6816080" y="3235698"/>
            <a:chExt cx="2773173" cy="132270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E096332-30BB-5A4C-A5CB-C4DC1210F3B8}"/>
                </a:ext>
              </a:extLst>
            </p:cNvPr>
            <p:cNvCxnSpPr/>
            <p:nvPr/>
          </p:nvCxnSpPr>
          <p:spPr>
            <a:xfrm>
              <a:off x="6816080" y="3235698"/>
              <a:ext cx="0" cy="1322707"/>
            </a:xfrm>
            <a:prstGeom prst="line">
              <a:avLst/>
            </a:prstGeom>
            <a:ln w="25400">
              <a:solidFill>
                <a:schemeClr val="bg1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044FAD5-4542-6F44-92C9-710171F79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25737" y="3337836"/>
              <a:ext cx="1487442" cy="1080000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5A5997D9-52B6-8042-A3FB-F35DB948F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09253" y="3337836"/>
              <a:ext cx="1080000" cy="10800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0A382C9-CEA1-C547-BBF7-7A6D42CA4419}"/>
              </a:ext>
            </a:extLst>
          </p:cNvPr>
          <p:cNvGrpSpPr/>
          <p:nvPr/>
        </p:nvGrpSpPr>
        <p:grpSpPr>
          <a:xfrm>
            <a:off x="10163092" y="1272646"/>
            <a:ext cx="1919804" cy="5201410"/>
            <a:chOff x="10163092" y="1272646"/>
            <a:chExt cx="1919804" cy="5201410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33FEDE7A-656F-AD4E-813A-1F84D2707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1220127" y="3041410"/>
              <a:ext cx="862769" cy="1611726"/>
            </a:xfrm>
            <a:prstGeom prst="rect">
              <a:avLst/>
            </a:prstGeom>
          </p:spPr>
        </p:pic>
        <p:sp>
          <p:nvSpPr>
            <p:cNvPr id="63" name="Right Brace 62">
              <a:extLst>
                <a:ext uri="{FF2B5EF4-FFF2-40B4-BE49-F238E27FC236}">
                  <a16:creationId xmlns:a16="http://schemas.microsoft.com/office/drawing/2014/main" id="{F94600B3-F715-4B48-94D8-201D1E42C2CA}"/>
                </a:ext>
              </a:extLst>
            </p:cNvPr>
            <p:cNvSpPr/>
            <p:nvPr/>
          </p:nvSpPr>
          <p:spPr>
            <a:xfrm>
              <a:off x="10163092" y="1272646"/>
              <a:ext cx="757444" cy="5201410"/>
            </a:xfrm>
            <a:custGeom>
              <a:avLst/>
              <a:gdLst>
                <a:gd name="connsiteX0" fmla="*/ 0 w 757444"/>
                <a:gd name="connsiteY0" fmla="*/ 0 h 5201410"/>
                <a:gd name="connsiteX1" fmla="*/ 378722 w 757444"/>
                <a:gd name="connsiteY1" fmla="*/ 63118 h 5201410"/>
                <a:gd name="connsiteX2" fmla="*/ 378722 w 757444"/>
                <a:gd name="connsiteY2" fmla="*/ 607501 h 5201410"/>
                <a:gd name="connsiteX3" fmla="*/ 378722 w 757444"/>
                <a:gd name="connsiteY3" fmla="*/ 1077650 h 5201410"/>
                <a:gd name="connsiteX4" fmla="*/ 378722 w 757444"/>
                <a:gd name="connsiteY4" fmla="*/ 1523055 h 5201410"/>
                <a:gd name="connsiteX5" fmla="*/ 378722 w 757444"/>
                <a:gd name="connsiteY5" fmla="*/ 2042693 h 5201410"/>
                <a:gd name="connsiteX6" fmla="*/ 378722 w 757444"/>
                <a:gd name="connsiteY6" fmla="*/ 2537587 h 5201410"/>
                <a:gd name="connsiteX7" fmla="*/ 757444 w 757444"/>
                <a:gd name="connsiteY7" fmla="*/ 2600705 h 5201410"/>
                <a:gd name="connsiteX8" fmla="*/ 378722 w 757444"/>
                <a:gd name="connsiteY8" fmla="*/ 2663823 h 5201410"/>
                <a:gd name="connsiteX9" fmla="*/ 378722 w 757444"/>
                <a:gd name="connsiteY9" fmla="*/ 3158717 h 5201410"/>
                <a:gd name="connsiteX10" fmla="*/ 378722 w 757444"/>
                <a:gd name="connsiteY10" fmla="*/ 3653611 h 5201410"/>
                <a:gd name="connsiteX11" fmla="*/ 378722 w 757444"/>
                <a:gd name="connsiteY11" fmla="*/ 4173249 h 5201410"/>
                <a:gd name="connsiteX12" fmla="*/ 378722 w 757444"/>
                <a:gd name="connsiteY12" fmla="*/ 4593909 h 5201410"/>
                <a:gd name="connsiteX13" fmla="*/ 378722 w 757444"/>
                <a:gd name="connsiteY13" fmla="*/ 5138292 h 5201410"/>
                <a:gd name="connsiteX14" fmla="*/ 0 w 757444"/>
                <a:gd name="connsiteY14" fmla="*/ 5201410 h 5201410"/>
                <a:gd name="connsiteX15" fmla="*/ 0 w 757444"/>
                <a:gd name="connsiteY15" fmla="*/ 4519447 h 5201410"/>
                <a:gd name="connsiteX16" fmla="*/ 0 w 757444"/>
                <a:gd name="connsiteY16" fmla="*/ 3889499 h 5201410"/>
                <a:gd name="connsiteX17" fmla="*/ 0 w 757444"/>
                <a:gd name="connsiteY17" fmla="*/ 3259550 h 5201410"/>
                <a:gd name="connsiteX18" fmla="*/ 0 w 757444"/>
                <a:gd name="connsiteY18" fmla="*/ 2837658 h 5201410"/>
                <a:gd name="connsiteX19" fmla="*/ 0 w 757444"/>
                <a:gd name="connsiteY19" fmla="*/ 2363752 h 5201410"/>
                <a:gd name="connsiteX20" fmla="*/ 0 w 757444"/>
                <a:gd name="connsiteY20" fmla="*/ 1733803 h 5201410"/>
                <a:gd name="connsiteX21" fmla="*/ 0 w 757444"/>
                <a:gd name="connsiteY21" fmla="*/ 1207883 h 5201410"/>
                <a:gd name="connsiteX22" fmla="*/ 0 w 757444"/>
                <a:gd name="connsiteY22" fmla="*/ 733977 h 5201410"/>
                <a:gd name="connsiteX23" fmla="*/ 0 w 757444"/>
                <a:gd name="connsiteY23" fmla="*/ 0 h 5201410"/>
                <a:gd name="connsiteX0" fmla="*/ 0 w 757444"/>
                <a:gd name="connsiteY0" fmla="*/ 0 h 5201410"/>
                <a:gd name="connsiteX1" fmla="*/ 378722 w 757444"/>
                <a:gd name="connsiteY1" fmla="*/ 63118 h 5201410"/>
                <a:gd name="connsiteX2" fmla="*/ 378722 w 757444"/>
                <a:gd name="connsiteY2" fmla="*/ 483778 h 5201410"/>
                <a:gd name="connsiteX3" fmla="*/ 378722 w 757444"/>
                <a:gd name="connsiteY3" fmla="*/ 978672 h 5201410"/>
                <a:gd name="connsiteX4" fmla="*/ 378722 w 757444"/>
                <a:gd name="connsiteY4" fmla="*/ 1523055 h 5201410"/>
                <a:gd name="connsiteX5" fmla="*/ 378722 w 757444"/>
                <a:gd name="connsiteY5" fmla="*/ 2042693 h 5201410"/>
                <a:gd name="connsiteX6" fmla="*/ 378722 w 757444"/>
                <a:gd name="connsiteY6" fmla="*/ 2537587 h 5201410"/>
                <a:gd name="connsiteX7" fmla="*/ 757444 w 757444"/>
                <a:gd name="connsiteY7" fmla="*/ 2600705 h 5201410"/>
                <a:gd name="connsiteX8" fmla="*/ 378722 w 757444"/>
                <a:gd name="connsiteY8" fmla="*/ 2663823 h 5201410"/>
                <a:gd name="connsiteX9" fmla="*/ 378722 w 757444"/>
                <a:gd name="connsiteY9" fmla="*/ 3158717 h 5201410"/>
                <a:gd name="connsiteX10" fmla="*/ 378722 w 757444"/>
                <a:gd name="connsiteY10" fmla="*/ 3678355 h 5201410"/>
                <a:gd name="connsiteX11" fmla="*/ 378722 w 757444"/>
                <a:gd name="connsiteY11" fmla="*/ 4197994 h 5201410"/>
                <a:gd name="connsiteX12" fmla="*/ 378722 w 757444"/>
                <a:gd name="connsiteY12" fmla="*/ 5138292 h 5201410"/>
                <a:gd name="connsiteX13" fmla="*/ 0 w 757444"/>
                <a:gd name="connsiteY13" fmla="*/ 5201410 h 520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7444" h="5201410" stroke="0" extrusionOk="0">
                  <a:moveTo>
                    <a:pt x="0" y="0"/>
                  </a:moveTo>
                  <a:cubicBezTo>
                    <a:pt x="207487" y="-1033"/>
                    <a:pt x="369506" y="31718"/>
                    <a:pt x="378722" y="63118"/>
                  </a:cubicBezTo>
                  <a:cubicBezTo>
                    <a:pt x="421893" y="247182"/>
                    <a:pt x="372403" y="357234"/>
                    <a:pt x="378722" y="607501"/>
                  </a:cubicBezTo>
                  <a:cubicBezTo>
                    <a:pt x="385041" y="857768"/>
                    <a:pt x="328006" y="974043"/>
                    <a:pt x="378722" y="1077650"/>
                  </a:cubicBezTo>
                  <a:cubicBezTo>
                    <a:pt x="429438" y="1181257"/>
                    <a:pt x="360160" y="1300366"/>
                    <a:pt x="378722" y="1523055"/>
                  </a:cubicBezTo>
                  <a:cubicBezTo>
                    <a:pt x="397284" y="1745745"/>
                    <a:pt x="360719" y="1829067"/>
                    <a:pt x="378722" y="2042693"/>
                  </a:cubicBezTo>
                  <a:cubicBezTo>
                    <a:pt x="396725" y="2256319"/>
                    <a:pt x="376184" y="2329645"/>
                    <a:pt x="378722" y="2537587"/>
                  </a:cubicBezTo>
                  <a:cubicBezTo>
                    <a:pt x="389850" y="2554336"/>
                    <a:pt x="529781" y="2616964"/>
                    <a:pt x="757444" y="2600705"/>
                  </a:cubicBezTo>
                  <a:cubicBezTo>
                    <a:pt x="554845" y="2601875"/>
                    <a:pt x="375933" y="2633578"/>
                    <a:pt x="378722" y="2663823"/>
                  </a:cubicBezTo>
                  <a:cubicBezTo>
                    <a:pt x="389439" y="2825598"/>
                    <a:pt x="332617" y="2998627"/>
                    <a:pt x="378722" y="3158717"/>
                  </a:cubicBezTo>
                  <a:cubicBezTo>
                    <a:pt x="424827" y="3318807"/>
                    <a:pt x="326819" y="3532846"/>
                    <a:pt x="378722" y="3653611"/>
                  </a:cubicBezTo>
                  <a:cubicBezTo>
                    <a:pt x="430625" y="3774376"/>
                    <a:pt x="348173" y="4029414"/>
                    <a:pt x="378722" y="4173249"/>
                  </a:cubicBezTo>
                  <a:cubicBezTo>
                    <a:pt x="409271" y="4317084"/>
                    <a:pt x="367291" y="4452207"/>
                    <a:pt x="378722" y="4593909"/>
                  </a:cubicBezTo>
                  <a:cubicBezTo>
                    <a:pt x="390153" y="4735611"/>
                    <a:pt x="366067" y="4977251"/>
                    <a:pt x="378722" y="5138292"/>
                  </a:cubicBezTo>
                  <a:cubicBezTo>
                    <a:pt x="386586" y="5136160"/>
                    <a:pt x="169721" y="5207887"/>
                    <a:pt x="0" y="5201410"/>
                  </a:cubicBezTo>
                  <a:cubicBezTo>
                    <a:pt x="-22983" y="4906036"/>
                    <a:pt x="43227" y="4788142"/>
                    <a:pt x="0" y="4519447"/>
                  </a:cubicBezTo>
                  <a:cubicBezTo>
                    <a:pt x="-43227" y="4250752"/>
                    <a:pt x="14782" y="4035199"/>
                    <a:pt x="0" y="3889499"/>
                  </a:cubicBezTo>
                  <a:cubicBezTo>
                    <a:pt x="-14782" y="3743799"/>
                    <a:pt x="365" y="3440358"/>
                    <a:pt x="0" y="3259550"/>
                  </a:cubicBezTo>
                  <a:cubicBezTo>
                    <a:pt x="-365" y="3078742"/>
                    <a:pt x="19103" y="3034824"/>
                    <a:pt x="0" y="2837658"/>
                  </a:cubicBezTo>
                  <a:cubicBezTo>
                    <a:pt x="-19103" y="2640492"/>
                    <a:pt x="34732" y="2525746"/>
                    <a:pt x="0" y="2363752"/>
                  </a:cubicBezTo>
                  <a:cubicBezTo>
                    <a:pt x="-34732" y="2201758"/>
                    <a:pt x="43940" y="1861879"/>
                    <a:pt x="0" y="1733803"/>
                  </a:cubicBezTo>
                  <a:cubicBezTo>
                    <a:pt x="-43940" y="1605727"/>
                    <a:pt x="61266" y="1372755"/>
                    <a:pt x="0" y="1207883"/>
                  </a:cubicBezTo>
                  <a:cubicBezTo>
                    <a:pt x="-61266" y="1043011"/>
                    <a:pt x="26252" y="882540"/>
                    <a:pt x="0" y="733977"/>
                  </a:cubicBezTo>
                  <a:cubicBezTo>
                    <a:pt x="-26252" y="585414"/>
                    <a:pt x="68510" y="167113"/>
                    <a:pt x="0" y="0"/>
                  </a:cubicBezTo>
                  <a:close/>
                </a:path>
                <a:path w="757444" h="5201410" fill="none" extrusionOk="0">
                  <a:moveTo>
                    <a:pt x="0" y="0"/>
                  </a:moveTo>
                  <a:cubicBezTo>
                    <a:pt x="200198" y="1075"/>
                    <a:pt x="384171" y="33982"/>
                    <a:pt x="378722" y="63118"/>
                  </a:cubicBezTo>
                  <a:cubicBezTo>
                    <a:pt x="420931" y="245657"/>
                    <a:pt x="341414" y="357465"/>
                    <a:pt x="378722" y="483778"/>
                  </a:cubicBezTo>
                  <a:cubicBezTo>
                    <a:pt x="416030" y="610091"/>
                    <a:pt x="351935" y="769551"/>
                    <a:pt x="378722" y="978672"/>
                  </a:cubicBezTo>
                  <a:cubicBezTo>
                    <a:pt x="405509" y="1187793"/>
                    <a:pt x="346238" y="1344062"/>
                    <a:pt x="378722" y="1523055"/>
                  </a:cubicBezTo>
                  <a:cubicBezTo>
                    <a:pt x="411206" y="1702048"/>
                    <a:pt x="318738" y="1925192"/>
                    <a:pt x="378722" y="2042693"/>
                  </a:cubicBezTo>
                  <a:cubicBezTo>
                    <a:pt x="438706" y="2160194"/>
                    <a:pt x="361574" y="2343811"/>
                    <a:pt x="378722" y="2537587"/>
                  </a:cubicBezTo>
                  <a:cubicBezTo>
                    <a:pt x="384494" y="2573435"/>
                    <a:pt x="539535" y="2603905"/>
                    <a:pt x="757444" y="2600705"/>
                  </a:cubicBezTo>
                  <a:cubicBezTo>
                    <a:pt x="548024" y="2591851"/>
                    <a:pt x="378825" y="2627921"/>
                    <a:pt x="378722" y="2663823"/>
                  </a:cubicBezTo>
                  <a:cubicBezTo>
                    <a:pt x="432649" y="2781619"/>
                    <a:pt x="370886" y="2991148"/>
                    <a:pt x="378722" y="3158717"/>
                  </a:cubicBezTo>
                  <a:cubicBezTo>
                    <a:pt x="386558" y="3326286"/>
                    <a:pt x="346932" y="3484695"/>
                    <a:pt x="378722" y="3678355"/>
                  </a:cubicBezTo>
                  <a:cubicBezTo>
                    <a:pt x="410512" y="3872015"/>
                    <a:pt x="329124" y="3995882"/>
                    <a:pt x="378722" y="4197994"/>
                  </a:cubicBezTo>
                  <a:cubicBezTo>
                    <a:pt x="428320" y="4400106"/>
                    <a:pt x="320400" y="4729470"/>
                    <a:pt x="378722" y="5138292"/>
                  </a:cubicBezTo>
                  <a:cubicBezTo>
                    <a:pt x="375258" y="5190358"/>
                    <a:pt x="196797" y="5188161"/>
                    <a:pt x="0" y="5201410"/>
                  </a:cubicBezTo>
                </a:path>
                <a:path w="757444" h="5201410" fill="none" stroke="0" extrusionOk="0">
                  <a:moveTo>
                    <a:pt x="0" y="0"/>
                  </a:moveTo>
                  <a:cubicBezTo>
                    <a:pt x="205890" y="4078"/>
                    <a:pt x="381553" y="19553"/>
                    <a:pt x="378722" y="63118"/>
                  </a:cubicBezTo>
                  <a:cubicBezTo>
                    <a:pt x="427861" y="171782"/>
                    <a:pt x="365382" y="334650"/>
                    <a:pt x="378722" y="483778"/>
                  </a:cubicBezTo>
                  <a:cubicBezTo>
                    <a:pt x="392062" y="632906"/>
                    <a:pt x="331202" y="795038"/>
                    <a:pt x="378722" y="1003416"/>
                  </a:cubicBezTo>
                  <a:cubicBezTo>
                    <a:pt x="426242" y="1211794"/>
                    <a:pt x="339015" y="1300969"/>
                    <a:pt x="378722" y="1424076"/>
                  </a:cubicBezTo>
                  <a:cubicBezTo>
                    <a:pt x="418429" y="1547183"/>
                    <a:pt x="327322" y="1732239"/>
                    <a:pt x="378722" y="1894225"/>
                  </a:cubicBezTo>
                  <a:cubicBezTo>
                    <a:pt x="430122" y="2056211"/>
                    <a:pt x="361217" y="2307898"/>
                    <a:pt x="378722" y="2537587"/>
                  </a:cubicBezTo>
                  <a:cubicBezTo>
                    <a:pt x="394498" y="2560596"/>
                    <a:pt x="553360" y="2591889"/>
                    <a:pt x="757444" y="2600705"/>
                  </a:cubicBezTo>
                  <a:cubicBezTo>
                    <a:pt x="546202" y="2599908"/>
                    <a:pt x="379720" y="2627982"/>
                    <a:pt x="378722" y="2663823"/>
                  </a:cubicBezTo>
                  <a:cubicBezTo>
                    <a:pt x="409759" y="2782247"/>
                    <a:pt x="376886" y="2893603"/>
                    <a:pt x="378722" y="3084483"/>
                  </a:cubicBezTo>
                  <a:cubicBezTo>
                    <a:pt x="380558" y="3275363"/>
                    <a:pt x="332558" y="3458229"/>
                    <a:pt x="378722" y="3554632"/>
                  </a:cubicBezTo>
                  <a:cubicBezTo>
                    <a:pt x="424886" y="3651035"/>
                    <a:pt x="376756" y="3919244"/>
                    <a:pt x="378722" y="4099015"/>
                  </a:cubicBezTo>
                  <a:cubicBezTo>
                    <a:pt x="380688" y="4278786"/>
                    <a:pt x="372531" y="4328469"/>
                    <a:pt x="378722" y="4544419"/>
                  </a:cubicBezTo>
                  <a:cubicBezTo>
                    <a:pt x="384913" y="4760369"/>
                    <a:pt x="372750" y="4944407"/>
                    <a:pt x="378722" y="5138292"/>
                  </a:cubicBezTo>
                  <a:cubicBezTo>
                    <a:pt x="348374" y="5192746"/>
                    <a:pt x="194681" y="5179735"/>
                    <a:pt x="0" y="5201410"/>
                  </a:cubicBezTo>
                </a:path>
              </a:pathLst>
            </a:custGeom>
            <a:ln w="31750">
              <a:solidFill>
                <a:schemeClr val="bg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ightBrac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8615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Flexible and plausible state representations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A533CD-64F6-9948-AE7D-67DCEFE34A2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51584" y="1412776"/>
            <a:ext cx="4176464" cy="767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491257-3EEB-654D-BC86-F924324D0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617" y="1412776"/>
            <a:ext cx="3605983" cy="76768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A0F65F-7341-0D48-99A1-6D29553A8663}"/>
              </a:ext>
            </a:extLst>
          </p:cNvPr>
          <p:cNvCxnSpPr/>
          <p:nvPr/>
        </p:nvCxnSpPr>
        <p:spPr>
          <a:xfrm>
            <a:off x="6744072" y="1772816"/>
            <a:ext cx="1008112" cy="0"/>
          </a:xfrm>
          <a:prstGeom prst="line">
            <a:avLst/>
          </a:prstGeom>
          <a:ln w="38100">
            <a:solidFill>
              <a:srgbClr val="8DA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AB63852-56A1-424B-BF8B-4DF486F48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554" y="2564904"/>
            <a:ext cx="2344422" cy="6507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E738A3-BE7B-6247-8C7C-C1BA5FDA859C}"/>
              </a:ext>
            </a:extLst>
          </p:cNvPr>
          <p:cNvSpPr txBox="1"/>
          <p:nvPr/>
        </p:nvSpPr>
        <p:spPr>
          <a:xfrm>
            <a:off x="191344" y="2348880"/>
            <a:ext cx="1888857" cy="92333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Represented as linear combination of basis cells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9A7506-4412-894A-AB1F-56C280F7CCE8}"/>
              </a:ext>
            </a:extLst>
          </p:cNvPr>
          <p:cNvSpPr txBox="1"/>
          <p:nvPr/>
        </p:nvSpPr>
        <p:spPr>
          <a:xfrm>
            <a:off x="191343" y="1484784"/>
            <a:ext cx="1888857" cy="64633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Non-one-hot analogue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D7D011-E852-7344-97C3-FD05959A4A8D}"/>
              </a:ext>
            </a:extLst>
          </p:cNvPr>
          <p:cNvSpPr txBox="1"/>
          <p:nvPr/>
        </p:nvSpPr>
        <p:spPr>
          <a:xfrm>
            <a:off x="7315200" y="2197510"/>
            <a:ext cx="18473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81D727C-63CE-0E47-9D6D-7288011B8A70}"/>
              </a:ext>
            </a:extLst>
          </p:cNvPr>
          <p:cNvGrpSpPr/>
          <p:nvPr/>
        </p:nvGrpSpPr>
        <p:grpSpPr>
          <a:xfrm>
            <a:off x="1199456" y="3416226"/>
            <a:ext cx="10297144" cy="3285436"/>
            <a:chOff x="1199456" y="3416226"/>
            <a:chExt cx="10297144" cy="3285436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B4E9E298-F9E0-7C4F-940E-A8F302E93238}"/>
                </a:ext>
              </a:extLst>
            </p:cNvPr>
            <p:cNvSpPr/>
            <p:nvPr/>
          </p:nvSpPr>
          <p:spPr>
            <a:xfrm>
              <a:off x="1199456" y="3416226"/>
              <a:ext cx="10297144" cy="3285436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6BEB56-8D46-BC4E-99B9-DCB1B034E086}"/>
                </a:ext>
              </a:extLst>
            </p:cNvPr>
            <p:cNvSpPr txBox="1"/>
            <p:nvPr/>
          </p:nvSpPr>
          <p:spPr>
            <a:xfrm>
              <a:off x="3537036" y="3429000"/>
              <a:ext cx="48297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3200" dirty="0">
                  <a:solidFill>
                    <a:schemeClr val="bg1"/>
                  </a:solidFill>
                </a:rPr>
                <a:t>TASK: Learn M to improve </a:t>
              </a:r>
              <a:r>
                <a:rPr lang="el-GR" sz="3200" dirty="0">
                  <a:solidFill>
                    <a:schemeClr val="bg1"/>
                  </a:solidFill>
                </a:rPr>
                <a:t>ψ</a:t>
              </a:r>
              <a:endParaRPr lang="en-GB" sz="32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0B9A5F-10E3-E04D-939D-33C0BB0D9ECA}"/>
                </a:ext>
              </a:extLst>
            </p:cNvPr>
            <p:cNvSpPr txBox="1"/>
            <p:nvPr/>
          </p:nvSpPr>
          <p:spPr>
            <a:xfrm>
              <a:off x="3563006" y="3861048"/>
              <a:ext cx="31325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/>
                  </a:solidFill>
                </a:rPr>
                <a:t>• Least squares loss minimization</a:t>
              </a:r>
            </a:p>
            <a:p>
              <a:pPr algn="l"/>
              <a:r>
                <a:rPr lang="en-GB" dirty="0">
                  <a:solidFill>
                    <a:schemeClr val="bg1"/>
                  </a:solidFill>
                </a:rPr>
                <a:t>• Bootstrap TD update 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6E538A4-667B-CB44-9190-5DA054864126}"/>
                </a:ext>
              </a:extLst>
            </p:cNvPr>
            <p:cNvGrpSpPr/>
            <p:nvPr/>
          </p:nvGrpSpPr>
          <p:grpSpPr>
            <a:xfrm>
              <a:off x="2531548" y="4608257"/>
              <a:ext cx="6840760" cy="1231008"/>
              <a:chOff x="911424" y="4941168"/>
              <a:chExt cx="9937104" cy="1788201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4CEB4D3C-482A-5949-A5D4-2AE10D434B6A}"/>
                  </a:ext>
                </a:extLst>
              </p:cNvPr>
              <p:cNvSpPr/>
              <p:nvPr/>
            </p:nvSpPr>
            <p:spPr>
              <a:xfrm>
                <a:off x="911424" y="4941168"/>
                <a:ext cx="9937104" cy="1788201"/>
              </a:xfrm>
              <a:prstGeom prst="roundRect">
                <a:avLst/>
              </a:prstGeom>
              <a:solidFill>
                <a:srgbClr val="66C3A4">
                  <a:alpha val="50000"/>
                </a:srgb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12C272E8-5DB5-FC41-B2D9-831357D7D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35478" y="5100569"/>
                <a:ext cx="9232900" cy="1384300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A6727BA-874F-9146-B0F6-1D1E2B73EBD0}"/>
                </a:ext>
              </a:extLst>
            </p:cNvPr>
            <p:cNvSpPr txBox="1"/>
            <p:nvPr/>
          </p:nvSpPr>
          <p:spPr>
            <a:xfrm>
              <a:off x="4871864" y="5939988"/>
              <a:ext cx="1364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newEstimate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A844F2-4E80-5B4E-9C8E-A981F43EEE55}"/>
                </a:ext>
              </a:extLst>
            </p:cNvPr>
            <p:cNvSpPr txBox="1"/>
            <p:nvPr/>
          </p:nvSpPr>
          <p:spPr>
            <a:xfrm>
              <a:off x="7074479" y="5939988"/>
              <a:ext cx="1292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oldEstimate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DAEC535-C559-B349-BED2-B8C8CAF65EF0}"/>
                </a:ext>
              </a:extLst>
            </p:cNvPr>
            <p:cNvSpPr txBox="1"/>
            <p:nvPr/>
          </p:nvSpPr>
          <p:spPr>
            <a:xfrm>
              <a:off x="6301843" y="6320825"/>
              <a:ext cx="9462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TD error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ED53DD6-E714-CC42-8BAA-7CEDBE03E68D}"/>
                </a:ext>
              </a:extLst>
            </p:cNvPr>
            <p:cNvSpPr txBox="1"/>
            <p:nvPr/>
          </p:nvSpPr>
          <p:spPr>
            <a:xfrm>
              <a:off x="3824489" y="5948998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stepSize</a:t>
              </a:r>
              <a:endParaRPr lang="en-GB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7FB220E-36AF-3942-A1E7-96CFB18A615F}"/>
                </a:ext>
              </a:extLst>
            </p:cNvPr>
            <p:cNvSpPr txBox="1"/>
            <p:nvPr/>
          </p:nvSpPr>
          <p:spPr>
            <a:xfrm>
              <a:off x="8282677" y="5941857"/>
              <a:ext cx="15239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 err="1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stateToUpdate</a:t>
              </a:r>
              <a:endParaRPr lang="en-GB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16DA1D79-7CFA-1E48-AF00-D75C4B76C3AC}"/>
                </a:ext>
              </a:extLst>
            </p:cNvPr>
            <p:cNvSpPr/>
            <p:nvPr/>
          </p:nvSpPr>
          <p:spPr>
            <a:xfrm rot="5400000">
              <a:off x="5454304" y="5305843"/>
              <a:ext cx="133004" cy="1297885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D2D4CCFC-964D-3645-B38C-16B3E801B0EA}"/>
                </a:ext>
              </a:extLst>
            </p:cNvPr>
            <p:cNvSpPr/>
            <p:nvPr/>
          </p:nvSpPr>
          <p:spPr>
            <a:xfrm rot="5400000">
              <a:off x="7612076" y="5591408"/>
              <a:ext cx="133003" cy="726757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ight Brace 27">
              <a:extLst>
                <a:ext uri="{FF2B5EF4-FFF2-40B4-BE49-F238E27FC236}">
                  <a16:creationId xmlns:a16="http://schemas.microsoft.com/office/drawing/2014/main" id="{440651E6-EE03-8C48-AE2C-447F84F6D123}"/>
                </a:ext>
              </a:extLst>
            </p:cNvPr>
            <p:cNvSpPr/>
            <p:nvPr/>
          </p:nvSpPr>
          <p:spPr>
            <a:xfrm rot="5400000">
              <a:off x="6497549" y="5060687"/>
              <a:ext cx="133005" cy="2520280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76BDD2FD-E1B6-D748-A296-5C9FE15E9574}"/>
                </a:ext>
              </a:extLst>
            </p:cNvPr>
            <p:cNvSpPr/>
            <p:nvPr/>
          </p:nvSpPr>
          <p:spPr>
            <a:xfrm rot="5400000">
              <a:off x="8654813" y="5591408"/>
              <a:ext cx="133003" cy="726757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Right Brace 30">
              <a:extLst>
                <a:ext uri="{FF2B5EF4-FFF2-40B4-BE49-F238E27FC236}">
                  <a16:creationId xmlns:a16="http://schemas.microsoft.com/office/drawing/2014/main" id="{B19D62BD-EDCF-2C4D-9695-40DD114EAD32}"/>
                </a:ext>
              </a:extLst>
            </p:cNvPr>
            <p:cNvSpPr/>
            <p:nvPr/>
          </p:nvSpPr>
          <p:spPr>
            <a:xfrm rot="5400000">
              <a:off x="4185890" y="5782172"/>
              <a:ext cx="133003" cy="345230"/>
            </a:xfrm>
            <a:prstGeom prst="rightBrace">
              <a:avLst/>
            </a:prstGeom>
            <a:ln w="22225"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9841541-622E-204F-8CE2-6404919FE2D2}"/>
              </a:ext>
            </a:extLst>
          </p:cNvPr>
          <p:cNvSpPr txBox="1"/>
          <p:nvPr/>
        </p:nvSpPr>
        <p:spPr>
          <a:xfrm>
            <a:off x="6515535" y="2678654"/>
            <a:ext cx="473078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Notational change: state s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 population vector 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f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  <a:sym typeface="Wingdings" pitchFamily="2" charset="2"/>
              </a:rPr>
              <a:t> 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9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27951-13F5-B042-B56F-680F0786E4F3}"/>
              </a:ext>
            </a:extLst>
          </p:cNvPr>
          <p:cNvSpPr txBox="1"/>
          <p:nvPr/>
        </p:nvSpPr>
        <p:spPr>
          <a:xfrm>
            <a:off x="479376" y="2669944"/>
            <a:ext cx="1996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Discrete time steps: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1FC82EB-2C52-DD4C-884E-2463F4ECF90C}"/>
              </a:ext>
            </a:extLst>
          </p:cNvPr>
          <p:cNvGrpSpPr/>
          <p:nvPr/>
        </p:nvGrpSpPr>
        <p:grpSpPr>
          <a:xfrm>
            <a:off x="2925035" y="2702736"/>
            <a:ext cx="3960440" cy="1470845"/>
            <a:chOff x="3719736" y="1524000"/>
            <a:chExt cx="4168080" cy="190500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806A6E6-A175-1242-B872-C300F3093082}"/>
                </a:ext>
              </a:extLst>
            </p:cNvPr>
            <p:cNvCxnSpPr/>
            <p:nvPr/>
          </p:nvCxnSpPr>
          <p:spPr>
            <a:xfrm>
              <a:off x="3719736" y="1524000"/>
              <a:ext cx="0" cy="190500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DEC3280-97DD-FB46-B8AB-969D01CC19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9736" y="3429000"/>
              <a:ext cx="416808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CB3213E-BB73-1342-93E1-C8DD7881CBBC}"/>
                </a:ext>
              </a:extLst>
            </p:cNvPr>
            <p:cNvSpPr/>
            <p:nvPr/>
          </p:nvSpPr>
          <p:spPr>
            <a:xfrm>
              <a:off x="3719736" y="1628800"/>
              <a:ext cx="288032" cy="180020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004B832-85C4-294B-ADE2-37CAAFCD2CCD}"/>
                </a:ext>
              </a:extLst>
            </p:cNvPr>
            <p:cNvSpPr/>
            <p:nvPr/>
          </p:nvSpPr>
          <p:spPr>
            <a:xfrm>
              <a:off x="4007768" y="1989826"/>
              <a:ext cx="288032" cy="143917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156E1A-3EAA-624F-83F9-07A7A201D800}"/>
                </a:ext>
              </a:extLst>
            </p:cNvPr>
            <p:cNvSpPr/>
            <p:nvPr/>
          </p:nvSpPr>
          <p:spPr>
            <a:xfrm>
              <a:off x="4295799" y="2435903"/>
              <a:ext cx="288032" cy="99309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63FA2F-80B0-654F-AE9F-EE6AAF5DA673}"/>
                </a:ext>
              </a:extLst>
            </p:cNvPr>
            <p:cNvSpPr/>
            <p:nvPr/>
          </p:nvSpPr>
          <p:spPr>
            <a:xfrm>
              <a:off x="4583831" y="2520562"/>
              <a:ext cx="288032" cy="908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35907C4-596B-2E43-A11D-5BAA08BCE366}"/>
                </a:ext>
              </a:extLst>
            </p:cNvPr>
            <p:cNvSpPr/>
            <p:nvPr/>
          </p:nvSpPr>
          <p:spPr>
            <a:xfrm>
              <a:off x="4871862" y="2636913"/>
              <a:ext cx="288032" cy="79208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46FFCAB-7CBD-3C4C-95E6-5B425BE6226A}"/>
                </a:ext>
              </a:extLst>
            </p:cNvPr>
            <p:cNvSpPr/>
            <p:nvPr/>
          </p:nvSpPr>
          <p:spPr>
            <a:xfrm>
              <a:off x="5159894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6BF013-EF7E-F540-8CC0-85FC79D134C2}"/>
                </a:ext>
              </a:extLst>
            </p:cNvPr>
            <p:cNvSpPr/>
            <p:nvPr/>
          </p:nvSpPr>
          <p:spPr>
            <a:xfrm>
              <a:off x="5447926" y="2924943"/>
              <a:ext cx="288032" cy="50405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7DD2254-81A9-2F49-BA5D-0A0B7394CAA1}"/>
                </a:ext>
              </a:extLst>
            </p:cNvPr>
            <p:cNvSpPr/>
            <p:nvPr/>
          </p:nvSpPr>
          <p:spPr>
            <a:xfrm>
              <a:off x="5735957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9FE061-7195-C94A-90A6-CE8AF4186A3E}"/>
                </a:ext>
              </a:extLst>
            </p:cNvPr>
            <p:cNvSpPr/>
            <p:nvPr/>
          </p:nvSpPr>
          <p:spPr>
            <a:xfrm>
              <a:off x="6023989" y="3101009"/>
              <a:ext cx="288032" cy="32799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C3CFE7-6B30-2F4D-8DBA-3DCEBC3C8218}"/>
                </a:ext>
              </a:extLst>
            </p:cNvPr>
            <p:cNvSpPr/>
            <p:nvPr/>
          </p:nvSpPr>
          <p:spPr>
            <a:xfrm>
              <a:off x="6312020" y="3196423"/>
              <a:ext cx="288032" cy="23257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15C5161-38BD-8A46-B9F2-E284D8C2016C}"/>
                </a:ext>
              </a:extLst>
            </p:cNvPr>
            <p:cNvSpPr/>
            <p:nvPr/>
          </p:nvSpPr>
          <p:spPr>
            <a:xfrm>
              <a:off x="6598019" y="3077156"/>
              <a:ext cx="288032" cy="35184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EA489A-7C23-AA40-9AD1-9BE6F12C8F71}"/>
                </a:ext>
              </a:extLst>
            </p:cNvPr>
            <p:cNvSpPr/>
            <p:nvPr/>
          </p:nvSpPr>
          <p:spPr>
            <a:xfrm>
              <a:off x="6886050" y="3244132"/>
              <a:ext cx="288032" cy="18486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84A7AC-3881-6F45-90AE-05544508DDCC}"/>
                </a:ext>
              </a:extLst>
            </p:cNvPr>
            <p:cNvSpPr/>
            <p:nvPr/>
          </p:nvSpPr>
          <p:spPr>
            <a:xfrm>
              <a:off x="7174082" y="3284983"/>
              <a:ext cx="288032" cy="1440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E56712C-24B9-A04E-A5B7-A280686AA06D}"/>
                </a:ext>
              </a:extLst>
            </p:cNvPr>
            <p:cNvSpPr/>
            <p:nvPr/>
          </p:nvSpPr>
          <p:spPr>
            <a:xfrm>
              <a:off x="7462113" y="3335546"/>
              <a:ext cx="288032" cy="9345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96987DA-A1CB-2E48-84E5-C50F2797BA3E}"/>
              </a:ext>
            </a:extLst>
          </p:cNvPr>
          <p:cNvSpPr txBox="1"/>
          <p:nvPr/>
        </p:nvSpPr>
        <p:spPr>
          <a:xfrm>
            <a:off x="2945155" y="4177831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0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3489A7-FE1F-8D44-A05A-7E4DC8513367}"/>
              </a:ext>
            </a:extLst>
          </p:cNvPr>
          <p:cNvSpPr txBox="1"/>
          <p:nvPr/>
        </p:nvSpPr>
        <p:spPr>
          <a:xfrm>
            <a:off x="3211515" y="418059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1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312DD2-52F2-1D4E-B5CC-C757CD3ED637}"/>
              </a:ext>
            </a:extLst>
          </p:cNvPr>
          <p:cNvSpPr txBox="1"/>
          <p:nvPr/>
        </p:nvSpPr>
        <p:spPr>
          <a:xfrm>
            <a:off x="3714730" y="4219744"/>
            <a:ext cx="29046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• • •</a:t>
            </a:r>
            <a:endParaRPr lang="en-GB" sz="11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EED804E-14AB-8C4A-9BB7-5FFC8AC0AAF5}"/>
              </a:ext>
            </a:extLst>
          </p:cNvPr>
          <p:cNvGrpSpPr/>
          <p:nvPr/>
        </p:nvGrpSpPr>
        <p:grpSpPr>
          <a:xfrm>
            <a:off x="7389531" y="2702736"/>
            <a:ext cx="3960440" cy="1470845"/>
            <a:chOff x="3719736" y="1524000"/>
            <a:chExt cx="4168080" cy="1905001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4D9988B-CC95-754B-8D2B-0AF1AA3BCD54}"/>
                </a:ext>
              </a:extLst>
            </p:cNvPr>
            <p:cNvCxnSpPr/>
            <p:nvPr/>
          </p:nvCxnSpPr>
          <p:spPr>
            <a:xfrm>
              <a:off x="3719736" y="1524000"/>
              <a:ext cx="0" cy="190500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F9DC513-9CFA-0049-8483-CE306B6A4D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9736" y="3429000"/>
              <a:ext cx="416808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A0A4DF9-3566-854E-A94A-02250009E26A}"/>
                </a:ext>
              </a:extLst>
            </p:cNvPr>
            <p:cNvSpPr/>
            <p:nvPr/>
          </p:nvSpPr>
          <p:spPr>
            <a:xfrm>
              <a:off x="3719736" y="1628800"/>
              <a:ext cx="288032" cy="1800200"/>
            </a:xfrm>
            <a:prstGeom prst="rect">
              <a:avLst/>
            </a:prstGeom>
            <a:solidFill>
              <a:srgbClr val="FD8D62">
                <a:alpha val="50000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C3D4831-B8A1-1B42-909C-0E6ED7B1CB0C}"/>
                </a:ext>
              </a:extLst>
            </p:cNvPr>
            <p:cNvSpPr/>
            <p:nvPr/>
          </p:nvSpPr>
          <p:spPr>
            <a:xfrm>
              <a:off x="4007768" y="1989826"/>
              <a:ext cx="288032" cy="143917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186048B-753F-6B4F-BAAE-289EB5426B5F}"/>
                </a:ext>
              </a:extLst>
            </p:cNvPr>
            <p:cNvSpPr/>
            <p:nvPr/>
          </p:nvSpPr>
          <p:spPr>
            <a:xfrm>
              <a:off x="4295799" y="2435903"/>
              <a:ext cx="288032" cy="99309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F77A35B-3163-8A4E-916B-D15F6D4EBB85}"/>
                </a:ext>
              </a:extLst>
            </p:cNvPr>
            <p:cNvSpPr/>
            <p:nvPr/>
          </p:nvSpPr>
          <p:spPr>
            <a:xfrm>
              <a:off x="4583831" y="2520562"/>
              <a:ext cx="288032" cy="90843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93F0E3D-45AD-B243-9C59-DE9F1DF7CE73}"/>
                </a:ext>
              </a:extLst>
            </p:cNvPr>
            <p:cNvSpPr/>
            <p:nvPr/>
          </p:nvSpPr>
          <p:spPr>
            <a:xfrm>
              <a:off x="4871862" y="2636913"/>
              <a:ext cx="288032" cy="79208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4D68760-69C4-F94F-B3EB-6DAA53F77B06}"/>
                </a:ext>
              </a:extLst>
            </p:cNvPr>
            <p:cNvSpPr/>
            <p:nvPr/>
          </p:nvSpPr>
          <p:spPr>
            <a:xfrm>
              <a:off x="5159894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16A03AB-4EA6-8A42-977D-6D17E722B250}"/>
                </a:ext>
              </a:extLst>
            </p:cNvPr>
            <p:cNvSpPr/>
            <p:nvPr/>
          </p:nvSpPr>
          <p:spPr>
            <a:xfrm>
              <a:off x="5447926" y="2924943"/>
              <a:ext cx="288032" cy="50405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31CA1DC-36FE-3C4C-8FF3-433E648ABEBD}"/>
                </a:ext>
              </a:extLst>
            </p:cNvPr>
            <p:cNvSpPr/>
            <p:nvPr/>
          </p:nvSpPr>
          <p:spPr>
            <a:xfrm>
              <a:off x="5735957" y="2862470"/>
              <a:ext cx="288032" cy="566530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A754CA2-A2DF-5D49-B930-81E864068DDA}"/>
                </a:ext>
              </a:extLst>
            </p:cNvPr>
            <p:cNvSpPr/>
            <p:nvPr/>
          </p:nvSpPr>
          <p:spPr>
            <a:xfrm>
              <a:off x="6023989" y="3101009"/>
              <a:ext cx="288032" cy="32799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2472597-9A59-9646-AF47-36B6725759E2}"/>
                </a:ext>
              </a:extLst>
            </p:cNvPr>
            <p:cNvSpPr/>
            <p:nvPr/>
          </p:nvSpPr>
          <p:spPr>
            <a:xfrm>
              <a:off x="6312020" y="3196423"/>
              <a:ext cx="288032" cy="232577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F0EBFFC-1E16-1E43-9842-15C1876B626A}"/>
                </a:ext>
              </a:extLst>
            </p:cNvPr>
            <p:cNvSpPr/>
            <p:nvPr/>
          </p:nvSpPr>
          <p:spPr>
            <a:xfrm>
              <a:off x="6598019" y="3077156"/>
              <a:ext cx="288032" cy="35184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192BAF5D-7CB3-A64C-A0E0-6718BE8028F8}"/>
                </a:ext>
              </a:extLst>
            </p:cNvPr>
            <p:cNvSpPr/>
            <p:nvPr/>
          </p:nvSpPr>
          <p:spPr>
            <a:xfrm>
              <a:off x="6886050" y="3244132"/>
              <a:ext cx="288032" cy="184868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806D7D5A-BF8F-1143-AC25-5CC7A3B9958F}"/>
                </a:ext>
              </a:extLst>
            </p:cNvPr>
            <p:cNvSpPr/>
            <p:nvPr/>
          </p:nvSpPr>
          <p:spPr>
            <a:xfrm>
              <a:off x="7174082" y="3284983"/>
              <a:ext cx="288032" cy="1440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369F05C-F538-444E-8A05-8AEEAFCF9579}"/>
                </a:ext>
              </a:extLst>
            </p:cNvPr>
            <p:cNvSpPr/>
            <p:nvPr/>
          </p:nvSpPr>
          <p:spPr>
            <a:xfrm>
              <a:off x="7462113" y="3335546"/>
              <a:ext cx="288032" cy="9345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AED1FE21-F83F-F74F-A938-5AE8B1AE1123}"/>
              </a:ext>
            </a:extLst>
          </p:cNvPr>
          <p:cNvCxnSpPr>
            <a:cxnSpLocks/>
          </p:cNvCxnSpPr>
          <p:nvPr/>
        </p:nvCxnSpPr>
        <p:spPr>
          <a:xfrm>
            <a:off x="7317523" y="2801616"/>
            <a:ext cx="0" cy="1371963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85BED3E-687A-D343-B616-2FAF9719D53B}"/>
              </a:ext>
            </a:extLst>
          </p:cNvPr>
          <p:cNvCxnSpPr>
            <a:cxnSpLocks/>
          </p:cNvCxnSpPr>
          <p:nvPr/>
        </p:nvCxnSpPr>
        <p:spPr>
          <a:xfrm>
            <a:off x="7389531" y="4286912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762B85CB-AE99-0149-BC5F-18360521D527}"/>
              </a:ext>
            </a:extLst>
          </p:cNvPr>
          <p:cNvSpPr txBox="1"/>
          <p:nvPr/>
        </p:nvSpPr>
        <p:spPr>
          <a:xfrm>
            <a:off x="7399659" y="42594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1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79802F5-0875-9448-A631-2EA9492073C9}"/>
              </a:ext>
            </a:extLst>
          </p:cNvPr>
          <p:cNvSpPr txBox="1"/>
          <p:nvPr/>
        </p:nvSpPr>
        <p:spPr>
          <a:xfrm>
            <a:off x="6885475" y="328426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</a:t>
            </a:r>
            <a:r>
              <a: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0</a:t>
            </a:r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80812DDE-1CD2-474C-87BD-12BE9062EF1F}"/>
              </a:ext>
            </a:extLst>
          </p:cNvPr>
          <p:cNvGrpSpPr/>
          <p:nvPr/>
        </p:nvGrpSpPr>
        <p:grpSpPr>
          <a:xfrm>
            <a:off x="7749571" y="2739639"/>
            <a:ext cx="432048" cy="307777"/>
            <a:chOff x="8040216" y="2177518"/>
            <a:chExt cx="432048" cy="307777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4885B50-7461-7A46-9D57-D1C1E1D5B560}"/>
                </a:ext>
              </a:extLst>
            </p:cNvPr>
            <p:cNvCxnSpPr>
              <a:cxnSpLocks/>
            </p:cNvCxnSpPr>
            <p:nvPr/>
          </p:nvCxnSpPr>
          <p:spPr>
            <a:xfrm>
              <a:off x="8040216" y="2213601"/>
              <a:ext cx="0" cy="263554"/>
            </a:xfrm>
            <a:prstGeom prst="line">
              <a:avLst/>
            </a:prstGeom>
            <a:ln>
              <a:solidFill>
                <a:schemeClr val="bg1">
                  <a:lumMod val="60000"/>
                  <a:lumOff val="40000"/>
                </a:schemeClr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DD3EED4-D2E0-A246-8B69-C69E15440973}"/>
                </a:ext>
              </a:extLst>
            </p:cNvPr>
            <p:cNvSpPr txBox="1"/>
            <p:nvPr/>
          </p:nvSpPr>
          <p:spPr>
            <a:xfrm>
              <a:off x="8138518" y="2177518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  <a:latin typeface="Tw Cen MT" panose="020B0602020104020603" pitchFamily="34" charset="77"/>
                </a:rPr>
                <a:t> </a:t>
              </a:r>
              <a:r>
                <a:rPr lang="el-GR" sz="1400" b="1" dirty="0">
                  <a:solidFill>
                    <a:schemeClr val="bg1">
                      <a:lumMod val="60000"/>
                      <a:lumOff val="40000"/>
                    </a:schemeClr>
                  </a:solidFill>
                  <a:latin typeface="Times" pitchFamily="2" charset="0"/>
                </a:rPr>
                <a:t>γ</a:t>
              </a:r>
              <a:endParaRPr lang="en-GB" b="1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endParaRPr>
            </a:p>
          </p:txBody>
        </p:sp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A0E1B4BD-67DB-F945-99F6-794C7030B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34440" y="2313622"/>
              <a:ext cx="98045" cy="98045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ECAF263-EA83-2944-94DC-FE85E10279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5638" y="4985332"/>
            <a:ext cx="2802472" cy="339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E3D7A-98C0-7247-ABC8-F22A94CE1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707" y="4840421"/>
            <a:ext cx="2495314" cy="820827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24D1A880-A115-2D4D-9EF3-16FB12D1E0E3}"/>
              </a:ext>
            </a:extLst>
          </p:cNvPr>
          <p:cNvSpPr txBox="1"/>
          <p:nvPr/>
        </p:nvSpPr>
        <p:spPr>
          <a:xfrm>
            <a:off x="3471665" y="417357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x</a:t>
            </a:r>
            <a:r>
              <a:rPr lang="en-GB" sz="1000" baseline="-250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2</a:t>
            </a:r>
            <a:endParaRPr lang="en-GB" sz="1100" baseline="-25000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FDA7-A461-8A41-8A98-A876633395B1}"/>
              </a:ext>
            </a:extLst>
          </p:cNvPr>
          <p:cNvSpPr txBox="1"/>
          <p:nvPr/>
        </p:nvSpPr>
        <p:spPr>
          <a:xfrm>
            <a:off x="4019766" y="1588653"/>
            <a:ext cx="5291064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F0000"/>
                </a:solidFill>
              </a:rPr>
              <a:t>Gamma is NOT independent of simulation time step, dt </a:t>
            </a:r>
          </a:p>
        </p:txBody>
      </p:sp>
    </p:spTree>
    <p:extLst>
      <p:ext uri="{BB962C8B-B14F-4D97-AF65-F5344CB8AC3E}">
        <p14:creationId xmlns:p14="http://schemas.microsoft.com/office/powerpoint/2010/main" val="21744856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4CA115F-D3F6-3C45-9719-A4E9A79E27D6}"/>
              </a:ext>
            </a:extLst>
          </p:cNvPr>
          <p:cNvSpPr txBox="1"/>
          <p:nvPr/>
        </p:nvSpPr>
        <p:spPr>
          <a:xfrm>
            <a:off x="479376" y="2488154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time: 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9D78081-755D-5F45-B4CF-98B2F0F327A5}"/>
              </a:ext>
            </a:extLst>
          </p:cNvPr>
          <p:cNvGrpSpPr/>
          <p:nvPr/>
        </p:nvGrpSpPr>
        <p:grpSpPr>
          <a:xfrm>
            <a:off x="2904344" y="2733655"/>
            <a:ext cx="3961296" cy="1475841"/>
            <a:chOff x="3216128" y="4154492"/>
            <a:chExt cx="3961296" cy="1475841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AD55F7-9574-0E40-8AD0-622836B3D7DA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ED8F8A0-AE30-C74B-85BD-8810E3A97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7E8D0D0B-3F15-AA4C-A47A-3C977D891B07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03EA36E-977B-3E4A-9C65-CDC6E78ECE8C}"/>
              </a:ext>
            </a:extLst>
          </p:cNvPr>
          <p:cNvGrpSpPr/>
          <p:nvPr/>
        </p:nvGrpSpPr>
        <p:grpSpPr>
          <a:xfrm>
            <a:off x="7378520" y="2728658"/>
            <a:ext cx="3961296" cy="1475841"/>
            <a:chOff x="3216128" y="4154492"/>
            <a:chExt cx="3961296" cy="147584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4F3B496-3FC8-B54D-BBEB-3273F732F402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E3A8657-7369-A64C-99AC-AFF5073FF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29DB0F4-652B-024E-8F1F-D1F6A277704B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053E24C-7747-AF43-AFE6-17FCC2CCF143}"/>
              </a:ext>
            </a:extLst>
          </p:cNvPr>
          <p:cNvSpPr/>
          <p:nvPr/>
        </p:nvSpPr>
        <p:spPr>
          <a:xfrm>
            <a:off x="7384771" y="2865271"/>
            <a:ext cx="273683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F8A5A1E-3D76-8B47-B539-701C3165E80A}"/>
              </a:ext>
            </a:extLst>
          </p:cNvPr>
          <p:cNvCxnSpPr>
            <a:cxnSpLocks/>
          </p:cNvCxnSpPr>
          <p:nvPr/>
        </p:nvCxnSpPr>
        <p:spPr>
          <a:xfrm>
            <a:off x="7362244" y="4312833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2CFEAB3-1DAD-F845-AB21-0D0381B9FEB3}"/>
              </a:ext>
            </a:extLst>
          </p:cNvPr>
          <p:cNvSpPr txBox="1"/>
          <p:nvPr/>
        </p:nvSpPr>
        <p:spPr>
          <a:xfrm>
            <a:off x="7296384" y="4349909"/>
            <a:ext cx="352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dt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F364183-4CA1-7B46-8CA5-E1C5B384EE5B}"/>
              </a:ext>
            </a:extLst>
          </p:cNvPr>
          <p:cNvCxnSpPr>
            <a:cxnSpLocks/>
          </p:cNvCxnSpPr>
          <p:nvPr/>
        </p:nvCxnSpPr>
        <p:spPr>
          <a:xfrm>
            <a:off x="7286445" y="2881132"/>
            <a:ext cx="0" cy="1299901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7506345-8C0D-D44A-A8F3-4872F220D269}"/>
              </a:ext>
            </a:extLst>
          </p:cNvPr>
          <p:cNvSpPr txBox="1"/>
          <p:nvPr/>
        </p:nvSpPr>
        <p:spPr>
          <a:xfrm>
            <a:off x="6459840" y="3356570"/>
            <a:ext cx="8273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f(x(t)) /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Times" pitchFamily="2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0950CB5-1E41-C747-A891-4BF79CAEDB35}"/>
              </a:ext>
            </a:extLst>
          </p:cNvPr>
          <p:cNvCxnSpPr>
            <a:cxnSpLocks/>
          </p:cNvCxnSpPr>
          <p:nvPr/>
        </p:nvCxnSpPr>
        <p:spPr>
          <a:xfrm>
            <a:off x="7727132" y="2864018"/>
            <a:ext cx="0" cy="237576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86A2B372-07AD-D149-80EF-833383D7F81C}"/>
              </a:ext>
            </a:extLst>
          </p:cNvPr>
          <p:cNvSpPr txBox="1"/>
          <p:nvPr/>
        </p:nvSpPr>
        <p:spPr>
          <a:xfrm>
            <a:off x="7893250" y="2801957"/>
            <a:ext cx="2355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exp (-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 = (1 -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0E80589F-AFE9-EC44-A9EA-2CABD1DD6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09" y="2906822"/>
            <a:ext cx="98045" cy="98045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7D51A1C8-D426-3549-9287-431937BEF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68" y="4725144"/>
            <a:ext cx="3769597" cy="61737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85483046-854F-A24F-AF48-C0F80ADAD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503" y="4734470"/>
            <a:ext cx="5022954" cy="62786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E59C6-BAE2-4C48-A811-C83D285AC1F1}"/>
              </a:ext>
            </a:extLst>
          </p:cNvPr>
          <p:cNvSpPr/>
          <p:nvPr/>
        </p:nvSpPr>
        <p:spPr>
          <a:xfrm>
            <a:off x="7388284" y="2860684"/>
            <a:ext cx="583431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00CE65-473B-8842-82CE-EAC290FD4BE3}"/>
              </a:ext>
            </a:extLst>
          </p:cNvPr>
          <p:cNvSpPr/>
          <p:nvPr/>
        </p:nvSpPr>
        <p:spPr>
          <a:xfrm>
            <a:off x="7388285" y="2860998"/>
            <a:ext cx="63284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79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22" grpId="0" animBg="1"/>
      <p:bldP spid="23" grpId="0" animBg="1"/>
      <p:bldP spid="2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1ED5-FB96-5E44-9693-8E75B4100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Continuous time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4CA115F-D3F6-3C45-9719-A4E9A79E27D6}"/>
              </a:ext>
            </a:extLst>
          </p:cNvPr>
          <p:cNvSpPr txBox="1"/>
          <p:nvPr/>
        </p:nvSpPr>
        <p:spPr>
          <a:xfrm>
            <a:off x="479376" y="2488154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Continuous time: 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9D78081-755D-5F45-B4CF-98B2F0F327A5}"/>
              </a:ext>
            </a:extLst>
          </p:cNvPr>
          <p:cNvGrpSpPr/>
          <p:nvPr/>
        </p:nvGrpSpPr>
        <p:grpSpPr>
          <a:xfrm>
            <a:off x="2904344" y="2733655"/>
            <a:ext cx="3961296" cy="1475841"/>
            <a:chOff x="3216128" y="4154492"/>
            <a:chExt cx="3961296" cy="1475841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9AD55F7-9574-0E40-8AD0-622836B3D7DA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ED8F8A0-AE30-C74B-85BD-8810E3A978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7E8D0D0B-3F15-AA4C-A47A-3C977D891B07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03EA36E-977B-3E4A-9C65-CDC6E78ECE8C}"/>
              </a:ext>
            </a:extLst>
          </p:cNvPr>
          <p:cNvGrpSpPr/>
          <p:nvPr/>
        </p:nvGrpSpPr>
        <p:grpSpPr>
          <a:xfrm>
            <a:off x="7378520" y="2728658"/>
            <a:ext cx="3961296" cy="1475841"/>
            <a:chOff x="3216128" y="4154492"/>
            <a:chExt cx="3961296" cy="1475841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4F3B496-3FC8-B54D-BBEB-3273F732F402}"/>
                </a:ext>
              </a:extLst>
            </p:cNvPr>
            <p:cNvCxnSpPr/>
            <p:nvPr/>
          </p:nvCxnSpPr>
          <p:spPr>
            <a:xfrm>
              <a:off x="3216984" y="4154492"/>
              <a:ext cx="0" cy="1470844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E3A8657-7369-A64C-99AC-AFF5073FF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16984" y="5625336"/>
              <a:ext cx="3960440" cy="0"/>
            </a:xfrm>
            <a:prstGeom prst="line">
              <a:avLst/>
            </a:prstGeom>
            <a:ln w="25400">
              <a:solidFill>
                <a:schemeClr val="bg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29DB0F4-652B-024E-8F1F-D1F6A277704B}"/>
                </a:ext>
              </a:extLst>
            </p:cNvPr>
            <p:cNvSpPr/>
            <p:nvPr/>
          </p:nvSpPr>
          <p:spPr>
            <a:xfrm>
              <a:off x="3216128" y="4291106"/>
              <a:ext cx="3836606" cy="1339227"/>
            </a:xfrm>
            <a:custGeom>
              <a:avLst/>
              <a:gdLst>
                <a:gd name="connsiteX0" fmla="*/ 11082 w 3838015"/>
                <a:gd name="connsiteY0" fmla="*/ 0 h 1388533"/>
                <a:gd name="connsiteX1" fmla="*/ 11082 w 3838015"/>
                <a:gd name="connsiteY1" fmla="*/ 1388533 h 1388533"/>
                <a:gd name="connsiteX2" fmla="*/ 3838015 w 3838015"/>
                <a:gd name="connsiteY2" fmla="*/ 1380067 h 1388533"/>
                <a:gd name="connsiteX3" fmla="*/ 3838015 w 3838015"/>
                <a:gd name="connsiteY3" fmla="*/ 1295400 h 1388533"/>
                <a:gd name="connsiteX4" fmla="*/ 3838015 w 3838015"/>
                <a:gd name="connsiteY4" fmla="*/ 1295400 h 1388533"/>
                <a:gd name="connsiteX5" fmla="*/ 3770282 w 3838015"/>
                <a:gd name="connsiteY5" fmla="*/ 1261533 h 1388533"/>
                <a:gd name="connsiteX6" fmla="*/ 3719482 w 3838015"/>
                <a:gd name="connsiteY6" fmla="*/ 1244600 h 1388533"/>
                <a:gd name="connsiteX7" fmla="*/ 3694082 w 3838015"/>
                <a:gd name="connsiteY7" fmla="*/ 1236133 h 1388533"/>
                <a:gd name="connsiteX8" fmla="*/ 3668682 w 3838015"/>
                <a:gd name="connsiteY8" fmla="*/ 1227667 h 1388533"/>
                <a:gd name="connsiteX9" fmla="*/ 3643282 w 3838015"/>
                <a:gd name="connsiteY9" fmla="*/ 1219200 h 1388533"/>
                <a:gd name="connsiteX10" fmla="*/ 3584015 w 3838015"/>
                <a:gd name="connsiteY10" fmla="*/ 1210733 h 1388533"/>
                <a:gd name="connsiteX11" fmla="*/ 3389282 w 3838015"/>
                <a:gd name="connsiteY11" fmla="*/ 1202267 h 1388533"/>
                <a:gd name="connsiteX12" fmla="*/ 3321549 w 3838015"/>
                <a:gd name="connsiteY12" fmla="*/ 1193800 h 1388533"/>
                <a:gd name="connsiteX13" fmla="*/ 3245349 w 3838015"/>
                <a:gd name="connsiteY13" fmla="*/ 1185333 h 1388533"/>
                <a:gd name="connsiteX14" fmla="*/ 3194549 w 3838015"/>
                <a:gd name="connsiteY14" fmla="*/ 1168400 h 1388533"/>
                <a:gd name="connsiteX15" fmla="*/ 3143749 w 3838015"/>
                <a:gd name="connsiteY15" fmla="*/ 1159933 h 1388533"/>
                <a:gd name="connsiteX16" fmla="*/ 3092949 w 3838015"/>
                <a:gd name="connsiteY16" fmla="*/ 1143000 h 1388533"/>
                <a:gd name="connsiteX17" fmla="*/ 3033682 w 3838015"/>
                <a:gd name="connsiteY17" fmla="*/ 1126067 h 1388533"/>
                <a:gd name="connsiteX18" fmla="*/ 2982882 w 3838015"/>
                <a:gd name="connsiteY18" fmla="*/ 1100667 h 1388533"/>
                <a:gd name="connsiteX19" fmla="*/ 2906682 w 3838015"/>
                <a:gd name="connsiteY19" fmla="*/ 1066800 h 1388533"/>
                <a:gd name="connsiteX20" fmla="*/ 2855882 w 3838015"/>
                <a:gd name="connsiteY20" fmla="*/ 1049867 h 1388533"/>
                <a:gd name="connsiteX21" fmla="*/ 2830482 w 3838015"/>
                <a:gd name="connsiteY21" fmla="*/ 1041400 h 1388533"/>
                <a:gd name="connsiteX22" fmla="*/ 2779682 w 3838015"/>
                <a:gd name="connsiteY22" fmla="*/ 1016000 h 1388533"/>
                <a:gd name="connsiteX23" fmla="*/ 2754282 w 3838015"/>
                <a:gd name="connsiteY23" fmla="*/ 999067 h 1388533"/>
                <a:gd name="connsiteX24" fmla="*/ 2703482 w 3838015"/>
                <a:gd name="connsiteY24" fmla="*/ 982133 h 1388533"/>
                <a:gd name="connsiteX25" fmla="*/ 2652682 w 3838015"/>
                <a:gd name="connsiteY25" fmla="*/ 965200 h 1388533"/>
                <a:gd name="connsiteX26" fmla="*/ 2601882 w 3838015"/>
                <a:gd name="connsiteY26" fmla="*/ 948267 h 1388533"/>
                <a:gd name="connsiteX27" fmla="*/ 2576482 w 3838015"/>
                <a:gd name="connsiteY27" fmla="*/ 939800 h 1388533"/>
                <a:gd name="connsiteX28" fmla="*/ 2508749 w 3838015"/>
                <a:gd name="connsiteY28" fmla="*/ 922867 h 1388533"/>
                <a:gd name="connsiteX29" fmla="*/ 2483349 w 3838015"/>
                <a:gd name="connsiteY29" fmla="*/ 914400 h 1388533"/>
                <a:gd name="connsiteX30" fmla="*/ 2432549 w 3838015"/>
                <a:gd name="connsiteY30" fmla="*/ 905933 h 1388533"/>
                <a:gd name="connsiteX31" fmla="*/ 2407149 w 3838015"/>
                <a:gd name="connsiteY31" fmla="*/ 897467 h 1388533"/>
                <a:gd name="connsiteX32" fmla="*/ 2246282 w 3838015"/>
                <a:gd name="connsiteY32" fmla="*/ 872067 h 1388533"/>
                <a:gd name="connsiteX33" fmla="*/ 2203949 w 3838015"/>
                <a:gd name="connsiteY33" fmla="*/ 863600 h 1388533"/>
                <a:gd name="connsiteX34" fmla="*/ 2068482 w 3838015"/>
                <a:gd name="connsiteY34" fmla="*/ 846667 h 1388533"/>
                <a:gd name="connsiteX35" fmla="*/ 2000749 w 3838015"/>
                <a:gd name="connsiteY35" fmla="*/ 829733 h 1388533"/>
                <a:gd name="connsiteX36" fmla="*/ 1949949 w 3838015"/>
                <a:gd name="connsiteY36" fmla="*/ 812800 h 1388533"/>
                <a:gd name="connsiteX37" fmla="*/ 1865282 w 3838015"/>
                <a:gd name="connsiteY37" fmla="*/ 787400 h 1388533"/>
                <a:gd name="connsiteX38" fmla="*/ 1831415 w 3838015"/>
                <a:gd name="connsiteY38" fmla="*/ 770467 h 1388533"/>
                <a:gd name="connsiteX39" fmla="*/ 1806015 w 3838015"/>
                <a:gd name="connsiteY39" fmla="*/ 762000 h 1388533"/>
                <a:gd name="connsiteX40" fmla="*/ 1780615 w 3838015"/>
                <a:gd name="connsiteY40" fmla="*/ 745067 h 1388533"/>
                <a:gd name="connsiteX41" fmla="*/ 1755215 w 3838015"/>
                <a:gd name="connsiteY41" fmla="*/ 736600 h 1388533"/>
                <a:gd name="connsiteX42" fmla="*/ 1729815 w 3838015"/>
                <a:gd name="connsiteY42" fmla="*/ 719667 h 1388533"/>
                <a:gd name="connsiteX43" fmla="*/ 1695949 w 3838015"/>
                <a:gd name="connsiteY43" fmla="*/ 702733 h 1388533"/>
                <a:gd name="connsiteX44" fmla="*/ 1619749 w 3838015"/>
                <a:gd name="connsiteY44" fmla="*/ 660400 h 1388533"/>
                <a:gd name="connsiteX45" fmla="*/ 1560482 w 3838015"/>
                <a:gd name="connsiteY45" fmla="*/ 618067 h 1388533"/>
                <a:gd name="connsiteX46" fmla="*/ 1509682 w 3838015"/>
                <a:gd name="connsiteY46" fmla="*/ 592667 h 1388533"/>
                <a:gd name="connsiteX47" fmla="*/ 1484282 w 3838015"/>
                <a:gd name="connsiteY47" fmla="*/ 575733 h 1388533"/>
                <a:gd name="connsiteX48" fmla="*/ 1433482 w 3838015"/>
                <a:gd name="connsiteY48" fmla="*/ 558800 h 1388533"/>
                <a:gd name="connsiteX49" fmla="*/ 1408082 w 3838015"/>
                <a:gd name="connsiteY49" fmla="*/ 541867 h 1388533"/>
                <a:gd name="connsiteX50" fmla="*/ 1357282 w 3838015"/>
                <a:gd name="connsiteY50" fmla="*/ 524933 h 1388533"/>
                <a:gd name="connsiteX51" fmla="*/ 1272615 w 3838015"/>
                <a:gd name="connsiteY51" fmla="*/ 508000 h 1388533"/>
                <a:gd name="connsiteX52" fmla="*/ 1077882 w 3838015"/>
                <a:gd name="connsiteY52" fmla="*/ 491067 h 1388533"/>
                <a:gd name="connsiteX53" fmla="*/ 984749 w 3838015"/>
                <a:gd name="connsiteY53" fmla="*/ 474133 h 1388533"/>
                <a:gd name="connsiteX54" fmla="*/ 959349 w 3838015"/>
                <a:gd name="connsiteY54" fmla="*/ 465667 h 1388533"/>
                <a:gd name="connsiteX55" fmla="*/ 883149 w 3838015"/>
                <a:gd name="connsiteY55" fmla="*/ 448733 h 1388533"/>
                <a:gd name="connsiteX56" fmla="*/ 798482 w 3838015"/>
                <a:gd name="connsiteY56" fmla="*/ 423333 h 1388533"/>
                <a:gd name="connsiteX57" fmla="*/ 773082 w 3838015"/>
                <a:gd name="connsiteY57" fmla="*/ 414867 h 1388533"/>
                <a:gd name="connsiteX58" fmla="*/ 705349 w 3838015"/>
                <a:gd name="connsiteY58" fmla="*/ 389467 h 1388533"/>
                <a:gd name="connsiteX59" fmla="*/ 688415 w 3838015"/>
                <a:gd name="connsiteY59" fmla="*/ 372533 h 1388533"/>
                <a:gd name="connsiteX60" fmla="*/ 637615 w 3838015"/>
                <a:gd name="connsiteY60" fmla="*/ 355600 h 1388533"/>
                <a:gd name="connsiteX61" fmla="*/ 612215 w 3838015"/>
                <a:gd name="connsiteY61" fmla="*/ 338667 h 1388533"/>
                <a:gd name="connsiteX62" fmla="*/ 561415 w 3838015"/>
                <a:gd name="connsiteY62" fmla="*/ 321733 h 1388533"/>
                <a:gd name="connsiteX63" fmla="*/ 536015 w 3838015"/>
                <a:gd name="connsiteY63" fmla="*/ 304800 h 1388533"/>
                <a:gd name="connsiteX64" fmla="*/ 502149 w 3838015"/>
                <a:gd name="connsiteY64" fmla="*/ 296333 h 1388533"/>
                <a:gd name="connsiteX65" fmla="*/ 341282 w 3838015"/>
                <a:gd name="connsiteY65" fmla="*/ 270933 h 1388533"/>
                <a:gd name="connsiteX66" fmla="*/ 273549 w 3838015"/>
                <a:gd name="connsiteY66" fmla="*/ 254000 h 1388533"/>
                <a:gd name="connsiteX67" fmla="*/ 222749 w 3838015"/>
                <a:gd name="connsiteY67" fmla="*/ 237067 h 1388533"/>
                <a:gd name="connsiteX68" fmla="*/ 205815 w 3838015"/>
                <a:gd name="connsiteY68" fmla="*/ 220133 h 1388533"/>
                <a:gd name="connsiteX69" fmla="*/ 180415 w 3838015"/>
                <a:gd name="connsiteY69" fmla="*/ 203200 h 1388533"/>
                <a:gd name="connsiteX70" fmla="*/ 163482 w 3838015"/>
                <a:gd name="connsiteY70" fmla="*/ 177800 h 1388533"/>
                <a:gd name="connsiteX71" fmla="*/ 138082 w 3838015"/>
                <a:gd name="connsiteY71" fmla="*/ 160867 h 1388533"/>
                <a:gd name="connsiteX72" fmla="*/ 104215 w 3838015"/>
                <a:gd name="connsiteY72" fmla="*/ 127000 h 1388533"/>
                <a:gd name="connsiteX73" fmla="*/ 78815 w 3838015"/>
                <a:gd name="connsiteY73" fmla="*/ 110067 h 1388533"/>
                <a:gd name="connsiteX74" fmla="*/ 36482 w 3838015"/>
                <a:gd name="connsiteY74" fmla="*/ 76200 h 1388533"/>
                <a:gd name="connsiteX75" fmla="*/ 11082 w 3838015"/>
                <a:gd name="connsiteY75" fmla="*/ 67733 h 1388533"/>
                <a:gd name="connsiteX76" fmla="*/ 11082 w 3838015"/>
                <a:gd name="connsiteY76" fmla="*/ 0 h 1388533"/>
                <a:gd name="connsiteX0" fmla="*/ 14156 w 3836606"/>
                <a:gd name="connsiteY0" fmla="*/ 0 h 1339227"/>
                <a:gd name="connsiteX1" fmla="*/ 9673 w 3836606"/>
                <a:gd name="connsiteY1" fmla="*/ 1339227 h 1339227"/>
                <a:gd name="connsiteX2" fmla="*/ 3836606 w 3836606"/>
                <a:gd name="connsiteY2" fmla="*/ 1330761 h 1339227"/>
                <a:gd name="connsiteX3" fmla="*/ 3836606 w 3836606"/>
                <a:gd name="connsiteY3" fmla="*/ 1246094 h 1339227"/>
                <a:gd name="connsiteX4" fmla="*/ 3836606 w 3836606"/>
                <a:gd name="connsiteY4" fmla="*/ 1246094 h 1339227"/>
                <a:gd name="connsiteX5" fmla="*/ 3768873 w 3836606"/>
                <a:gd name="connsiteY5" fmla="*/ 1212227 h 1339227"/>
                <a:gd name="connsiteX6" fmla="*/ 3718073 w 3836606"/>
                <a:gd name="connsiteY6" fmla="*/ 1195294 h 1339227"/>
                <a:gd name="connsiteX7" fmla="*/ 3692673 w 3836606"/>
                <a:gd name="connsiteY7" fmla="*/ 1186827 h 1339227"/>
                <a:gd name="connsiteX8" fmla="*/ 3667273 w 3836606"/>
                <a:gd name="connsiteY8" fmla="*/ 1178361 h 1339227"/>
                <a:gd name="connsiteX9" fmla="*/ 3641873 w 3836606"/>
                <a:gd name="connsiteY9" fmla="*/ 1169894 h 1339227"/>
                <a:gd name="connsiteX10" fmla="*/ 3582606 w 3836606"/>
                <a:gd name="connsiteY10" fmla="*/ 1161427 h 1339227"/>
                <a:gd name="connsiteX11" fmla="*/ 3387873 w 3836606"/>
                <a:gd name="connsiteY11" fmla="*/ 1152961 h 1339227"/>
                <a:gd name="connsiteX12" fmla="*/ 3320140 w 3836606"/>
                <a:gd name="connsiteY12" fmla="*/ 1144494 h 1339227"/>
                <a:gd name="connsiteX13" fmla="*/ 3243940 w 3836606"/>
                <a:gd name="connsiteY13" fmla="*/ 1136027 h 1339227"/>
                <a:gd name="connsiteX14" fmla="*/ 3193140 w 3836606"/>
                <a:gd name="connsiteY14" fmla="*/ 1119094 h 1339227"/>
                <a:gd name="connsiteX15" fmla="*/ 3142340 w 3836606"/>
                <a:gd name="connsiteY15" fmla="*/ 1110627 h 1339227"/>
                <a:gd name="connsiteX16" fmla="*/ 3091540 w 3836606"/>
                <a:gd name="connsiteY16" fmla="*/ 1093694 h 1339227"/>
                <a:gd name="connsiteX17" fmla="*/ 3032273 w 3836606"/>
                <a:gd name="connsiteY17" fmla="*/ 1076761 h 1339227"/>
                <a:gd name="connsiteX18" fmla="*/ 2981473 w 3836606"/>
                <a:gd name="connsiteY18" fmla="*/ 1051361 h 1339227"/>
                <a:gd name="connsiteX19" fmla="*/ 2905273 w 3836606"/>
                <a:gd name="connsiteY19" fmla="*/ 1017494 h 1339227"/>
                <a:gd name="connsiteX20" fmla="*/ 2854473 w 3836606"/>
                <a:gd name="connsiteY20" fmla="*/ 1000561 h 1339227"/>
                <a:gd name="connsiteX21" fmla="*/ 2829073 w 3836606"/>
                <a:gd name="connsiteY21" fmla="*/ 992094 h 1339227"/>
                <a:gd name="connsiteX22" fmla="*/ 2778273 w 3836606"/>
                <a:gd name="connsiteY22" fmla="*/ 966694 h 1339227"/>
                <a:gd name="connsiteX23" fmla="*/ 2752873 w 3836606"/>
                <a:gd name="connsiteY23" fmla="*/ 949761 h 1339227"/>
                <a:gd name="connsiteX24" fmla="*/ 2702073 w 3836606"/>
                <a:gd name="connsiteY24" fmla="*/ 932827 h 1339227"/>
                <a:gd name="connsiteX25" fmla="*/ 2651273 w 3836606"/>
                <a:gd name="connsiteY25" fmla="*/ 915894 h 1339227"/>
                <a:gd name="connsiteX26" fmla="*/ 2600473 w 3836606"/>
                <a:gd name="connsiteY26" fmla="*/ 898961 h 1339227"/>
                <a:gd name="connsiteX27" fmla="*/ 2575073 w 3836606"/>
                <a:gd name="connsiteY27" fmla="*/ 890494 h 1339227"/>
                <a:gd name="connsiteX28" fmla="*/ 2507340 w 3836606"/>
                <a:gd name="connsiteY28" fmla="*/ 873561 h 1339227"/>
                <a:gd name="connsiteX29" fmla="*/ 2481940 w 3836606"/>
                <a:gd name="connsiteY29" fmla="*/ 865094 h 1339227"/>
                <a:gd name="connsiteX30" fmla="*/ 2431140 w 3836606"/>
                <a:gd name="connsiteY30" fmla="*/ 856627 h 1339227"/>
                <a:gd name="connsiteX31" fmla="*/ 2405740 w 3836606"/>
                <a:gd name="connsiteY31" fmla="*/ 848161 h 1339227"/>
                <a:gd name="connsiteX32" fmla="*/ 2244873 w 3836606"/>
                <a:gd name="connsiteY32" fmla="*/ 822761 h 1339227"/>
                <a:gd name="connsiteX33" fmla="*/ 2202540 w 3836606"/>
                <a:gd name="connsiteY33" fmla="*/ 814294 h 1339227"/>
                <a:gd name="connsiteX34" fmla="*/ 2067073 w 3836606"/>
                <a:gd name="connsiteY34" fmla="*/ 797361 h 1339227"/>
                <a:gd name="connsiteX35" fmla="*/ 1999340 w 3836606"/>
                <a:gd name="connsiteY35" fmla="*/ 780427 h 1339227"/>
                <a:gd name="connsiteX36" fmla="*/ 1948540 w 3836606"/>
                <a:gd name="connsiteY36" fmla="*/ 763494 h 1339227"/>
                <a:gd name="connsiteX37" fmla="*/ 1863873 w 3836606"/>
                <a:gd name="connsiteY37" fmla="*/ 738094 h 1339227"/>
                <a:gd name="connsiteX38" fmla="*/ 1830006 w 3836606"/>
                <a:gd name="connsiteY38" fmla="*/ 721161 h 1339227"/>
                <a:gd name="connsiteX39" fmla="*/ 1804606 w 3836606"/>
                <a:gd name="connsiteY39" fmla="*/ 712694 h 1339227"/>
                <a:gd name="connsiteX40" fmla="*/ 1779206 w 3836606"/>
                <a:gd name="connsiteY40" fmla="*/ 695761 h 1339227"/>
                <a:gd name="connsiteX41" fmla="*/ 1753806 w 3836606"/>
                <a:gd name="connsiteY41" fmla="*/ 687294 h 1339227"/>
                <a:gd name="connsiteX42" fmla="*/ 1728406 w 3836606"/>
                <a:gd name="connsiteY42" fmla="*/ 670361 h 1339227"/>
                <a:gd name="connsiteX43" fmla="*/ 1694540 w 3836606"/>
                <a:gd name="connsiteY43" fmla="*/ 653427 h 1339227"/>
                <a:gd name="connsiteX44" fmla="*/ 1618340 w 3836606"/>
                <a:gd name="connsiteY44" fmla="*/ 611094 h 1339227"/>
                <a:gd name="connsiteX45" fmla="*/ 1559073 w 3836606"/>
                <a:gd name="connsiteY45" fmla="*/ 568761 h 1339227"/>
                <a:gd name="connsiteX46" fmla="*/ 1508273 w 3836606"/>
                <a:gd name="connsiteY46" fmla="*/ 543361 h 1339227"/>
                <a:gd name="connsiteX47" fmla="*/ 1482873 w 3836606"/>
                <a:gd name="connsiteY47" fmla="*/ 526427 h 1339227"/>
                <a:gd name="connsiteX48" fmla="*/ 1432073 w 3836606"/>
                <a:gd name="connsiteY48" fmla="*/ 509494 h 1339227"/>
                <a:gd name="connsiteX49" fmla="*/ 1406673 w 3836606"/>
                <a:gd name="connsiteY49" fmla="*/ 492561 h 1339227"/>
                <a:gd name="connsiteX50" fmla="*/ 1355873 w 3836606"/>
                <a:gd name="connsiteY50" fmla="*/ 475627 h 1339227"/>
                <a:gd name="connsiteX51" fmla="*/ 1271206 w 3836606"/>
                <a:gd name="connsiteY51" fmla="*/ 458694 h 1339227"/>
                <a:gd name="connsiteX52" fmla="*/ 1076473 w 3836606"/>
                <a:gd name="connsiteY52" fmla="*/ 441761 h 1339227"/>
                <a:gd name="connsiteX53" fmla="*/ 983340 w 3836606"/>
                <a:gd name="connsiteY53" fmla="*/ 424827 h 1339227"/>
                <a:gd name="connsiteX54" fmla="*/ 957940 w 3836606"/>
                <a:gd name="connsiteY54" fmla="*/ 416361 h 1339227"/>
                <a:gd name="connsiteX55" fmla="*/ 881740 w 3836606"/>
                <a:gd name="connsiteY55" fmla="*/ 399427 h 1339227"/>
                <a:gd name="connsiteX56" fmla="*/ 797073 w 3836606"/>
                <a:gd name="connsiteY56" fmla="*/ 374027 h 1339227"/>
                <a:gd name="connsiteX57" fmla="*/ 771673 w 3836606"/>
                <a:gd name="connsiteY57" fmla="*/ 365561 h 1339227"/>
                <a:gd name="connsiteX58" fmla="*/ 703940 w 3836606"/>
                <a:gd name="connsiteY58" fmla="*/ 340161 h 1339227"/>
                <a:gd name="connsiteX59" fmla="*/ 687006 w 3836606"/>
                <a:gd name="connsiteY59" fmla="*/ 323227 h 1339227"/>
                <a:gd name="connsiteX60" fmla="*/ 636206 w 3836606"/>
                <a:gd name="connsiteY60" fmla="*/ 306294 h 1339227"/>
                <a:gd name="connsiteX61" fmla="*/ 610806 w 3836606"/>
                <a:gd name="connsiteY61" fmla="*/ 289361 h 1339227"/>
                <a:gd name="connsiteX62" fmla="*/ 560006 w 3836606"/>
                <a:gd name="connsiteY62" fmla="*/ 272427 h 1339227"/>
                <a:gd name="connsiteX63" fmla="*/ 534606 w 3836606"/>
                <a:gd name="connsiteY63" fmla="*/ 255494 h 1339227"/>
                <a:gd name="connsiteX64" fmla="*/ 500740 w 3836606"/>
                <a:gd name="connsiteY64" fmla="*/ 247027 h 1339227"/>
                <a:gd name="connsiteX65" fmla="*/ 339873 w 3836606"/>
                <a:gd name="connsiteY65" fmla="*/ 221627 h 1339227"/>
                <a:gd name="connsiteX66" fmla="*/ 272140 w 3836606"/>
                <a:gd name="connsiteY66" fmla="*/ 204694 h 1339227"/>
                <a:gd name="connsiteX67" fmla="*/ 221340 w 3836606"/>
                <a:gd name="connsiteY67" fmla="*/ 187761 h 1339227"/>
                <a:gd name="connsiteX68" fmla="*/ 204406 w 3836606"/>
                <a:gd name="connsiteY68" fmla="*/ 170827 h 1339227"/>
                <a:gd name="connsiteX69" fmla="*/ 179006 w 3836606"/>
                <a:gd name="connsiteY69" fmla="*/ 153894 h 1339227"/>
                <a:gd name="connsiteX70" fmla="*/ 162073 w 3836606"/>
                <a:gd name="connsiteY70" fmla="*/ 128494 h 1339227"/>
                <a:gd name="connsiteX71" fmla="*/ 136673 w 3836606"/>
                <a:gd name="connsiteY71" fmla="*/ 111561 h 1339227"/>
                <a:gd name="connsiteX72" fmla="*/ 102806 w 3836606"/>
                <a:gd name="connsiteY72" fmla="*/ 77694 h 1339227"/>
                <a:gd name="connsiteX73" fmla="*/ 77406 w 3836606"/>
                <a:gd name="connsiteY73" fmla="*/ 60761 h 1339227"/>
                <a:gd name="connsiteX74" fmla="*/ 35073 w 3836606"/>
                <a:gd name="connsiteY74" fmla="*/ 26894 h 1339227"/>
                <a:gd name="connsiteX75" fmla="*/ 9673 w 3836606"/>
                <a:gd name="connsiteY75" fmla="*/ 18427 h 1339227"/>
                <a:gd name="connsiteX76" fmla="*/ 14156 w 3836606"/>
                <a:gd name="connsiteY76" fmla="*/ 0 h 133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836606" h="1339227">
                  <a:moveTo>
                    <a:pt x="14156" y="0"/>
                  </a:moveTo>
                  <a:cubicBezTo>
                    <a:pt x="12662" y="446409"/>
                    <a:pt x="11167" y="892818"/>
                    <a:pt x="9673" y="1339227"/>
                  </a:cubicBezTo>
                  <a:lnTo>
                    <a:pt x="3836606" y="1330761"/>
                  </a:lnTo>
                  <a:lnTo>
                    <a:pt x="3836606" y="1246094"/>
                  </a:lnTo>
                  <a:lnTo>
                    <a:pt x="3836606" y="1246094"/>
                  </a:lnTo>
                  <a:cubicBezTo>
                    <a:pt x="3814028" y="1234805"/>
                    <a:pt x="3792075" y="1222171"/>
                    <a:pt x="3768873" y="1212227"/>
                  </a:cubicBezTo>
                  <a:cubicBezTo>
                    <a:pt x="3752467" y="1205196"/>
                    <a:pt x="3735006" y="1200938"/>
                    <a:pt x="3718073" y="1195294"/>
                  </a:cubicBezTo>
                  <a:lnTo>
                    <a:pt x="3692673" y="1186827"/>
                  </a:lnTo>
                  <a:lnTo>
                    <a:pt x="3667273" y="1178361"/>
                  </a:lnTo>
                  <a:cubicBezTo>
                    <a:pt x="3658806" y="1175539"/>
                    <a:pt x="3650708" y="1171156"/>
                    <a:pt x="3641873" y="1169894"/>
                  </a:cubicBezTo>
                  <a:cubicBezTo>
                    <a:pt x="3622117" y="1167072"/>
                    <a:pt x="3602518" y="1162754"/>
                    <a:pt x="3582606" y="1161427"/>
                  </a:cubicBezTo>
                  <a:cubicBezTo>
                    <a:pt x="3517778" y="1157105"/>
                    <a:pt x="3452784" y="1155783"/>
                    <a:pt x="3387873" y="1152961"/>
                  </a:cubicBezTo>
                  <a:lnTo>
                    <a:pt x="3320140" y="1144494"/>
                  </a:lnTo>
                  <a:cubicBezTo>
                    <a:pt x="3294759" y="1141508"/>
                    <a:pt x="3269000" y="1141039"/>
                    <a:pt x="3243940" y="1136027"/>
                  </a:cubicBezTo>
                  <a:cubicBezTo>
                    <a:pt x="3226437" y="1132526"/>
                    <a:pt x="3210746" y="1122029"/>
                    <a:pt x="3193140" y="1119094"/>
                  </a:cubicBezTo>
                  <a:cubicBezTo>
                    <a:pt x="3176207" y="1116272"/>
                    <a:pt x="3158994" y="1114791"/>
                    <a:pt x="3142340" y="1110627"/>
                  </a:cubicBezTo>
                  <a:cubicBezTo>
                    <a:pt x="3125024" y="1106298"/>
                    <a:pt x="3108856" y="1098023"/>
                    <a:pt x="3091540" y="1093694"/>
                  </a:cubicBezTo>
                  <a:cubicBezTo>
                    <a:pt x="3049015" y="1083062"/>
                    <a:pt x="3068712" y="1088907"/>
                    <a:pt x="3032273" y="1076761"/>
                  </a:cubicBezTo>
                  <a:cubicBezTo>
                    <a:pt x="2959479" y="1028230"/>
                    <a:pt x="3051580" y="1086415"/>
                    <a:pt x="2981473" y="1051361"/>
                  </a:cubicBezTo>
                  <a:cubicBezTo>
                    <a:pt x="2900963" y="1011106"/>
                    <a:pt x="3036345" y="1061185"/>
                    <a:pt x="2905273" y="1017494"/>
                  </a:cubicBezTo>
                  <a:lnTo>
                    <a:pt x="2854473" y="1000561"/>
                  </a:lnTo>
                  <a:cubicBezTo>
                    <a:pt x="2846006" y="997739"/>
                    <a:pt x="2836499" y="997044"/>
                    <a:pt x="2829073" y="992094"/>
                  </a:cubicBezTo>
                  <a:cubicBezTo>
                    <a:pt x="2756281" y="943567"/>
                    <a:pt x="2848380" y="1001747"/>
                    <a:pt x="2778273" y="966694"/>
                  </a:cubicBezTo>
                  <a:cubicBezTo>
                    <a:pt x="2769172" y="962143"/>
                    <a:pt x="2762172" y="953894"/>
                    <a:pt x="2752873" y="949761"/>
                  </a:cubicBezTo>
                  <a:cubicBezTo>
                    <a:pt x="2736562" y="942512"/>
                    <a:pt x="2719006" y="938471"/>
                    <a:pt x="2702073" y="932827"/>
                  </a:cubicBezTo>
                  <a:lnTo>
                    <a:pt x="2651273" y="915894"/>
                  </a:lnTo>
                  <a:lnTo>
                    <a:pt x="2600473" y="898961"/>
                  </a:lnTo>
                  <a:cubicBezTo>
                    <a:pt x="2592006" y="896139"/>
                    <a:pt x="2583731" y="892659"/>
                    <a:pt x="2575073" y="890494"/>
                  </a:cubicBezTo>
                  <a:cubicBezTo>
                    <a:pt x="2552495" y="884850"/>
                    <a:pt x="2529418" y="880921"/>
                    <a:pt x="2507340" y="873561"/>
                  </a:cubicBezTo>
                  <a:cubicBezTo>
                    <a:pt x="2498873" y="870739"/>
                    <a:pt x="2490652" y="867030"/>
                    <a:pt x="2481940" y="865094"/>
                  </a:cubicBezTo>
                  <a:cubicBezTo>
                    <a:pt x="2465182" y="861370"/>
                    <a:pt x="2447898" y="860351"/>
                    <a:pt x="2431140" y="856627"/>
                  </a:cubicBezTo>
                  <a:cubicBezTo>
                    <a:pt x="2422428" y="854691"/>
                    <a:pt x="2414491" y="849911"/>
                    <a:pt x="2405740" y="848161"/>
                  </a:cubicBezTo>
                  <a:cubicBezTo>
                    <a:pt x="2291071" y="825227"/>
                    <a:pt x="2334283" y="837662"/>
                    <a:pt x="2244873" y="822761"/>
                  </a:cubicBezTo>
                  <a:cubicBezTo>
                    <a:pt x="2230678" y="820395"/>
                    <a:pt x="2216786" y="816329"/>
                    <a:pt x="2202540" y="814294"/>
                  </a:cubicBezTo>
                  <a:cubicBezTo>
                    <a:pt x="2157490" y="807858"/>
                    <a:pt x="2067073" y="797361"/>
                    <a:pt x="2067073" y="797361"/>
                  </a:cubicBezTo>
                  <a:cubicBezTo>
                    <a:pt x="1990015" y="771674"/>
                    <a:pt x="2111706" y="811072"/>
                    <a:pt x="1999340" y="780427"/>
                  </a:cubicBezTo>
                  <a:cubicBezTo>
                    <a:pt x="1982120" y="775731"/>
                    <a:pt x="1965856" y="767823"/>
                    <a:pt x="1948540" y="763494"/>
                  </a:cubicBezTo>
                  <a:cubicBezTo>
                    <a:pt x="1924234" y="757417"/>
                    <a:pt x="1884484" y="748399"/>
                    <a:pt x="1863873" y="738094"/>
                  </a:cubicBezTo>
                  <a:cubicBezTo>
                    <a:pt x="1852584" y="732450"/>
                    <a:pt x="1841607" y="726133"/>
                    <a:pt x="1830006" y="721161"/>
                  </a:cubicBezTo>
                  <a:cubicBezTo>
                    <a:pt x="1821803" y="717645"/>
                    <a:pt x="1812588" y="716685"/>
                    <a:pt x="1804606" y="712694"/>
                  </a:cubicBezTo>
                  <a:cubicBezTo>
                    <a:pt x="1795505" y="708143"/>
                    <a:pt x="1788307" y="700312"/>
                    <a:pt x="1779206" y="695761"/>
                  </a:cubicBezTo>
                  <a:cubicBezTo>
                    <a:pt x="1771224" y="691770"/>
                    <a:pt x="1761788" y="691285"/>
                    <a:pt x="1753806" y="687294"/>
                  </a:cubicBezTo>
                  <a:cubicBezTo>
                    <a:pt x="1744705" y="682743"/>
                    <a:pt x="1737241" y="675410"/>
                    <a:pt x="1728406" y="670361"/>
                  </a:cubicBezTo>
                  <a:cubicBezTo>
                    <a:pt x="1717448" y="664099"/>
                    <a:pt x="1705363" y="659921"/>
                    <a:pt x="1694540" y="653427"/>
                  </a:cubicBezTo>
                  <a:cubicBezTo>
                    <a:pt x="1621761" y="609759"/>
                    <a:pt x="1669429" y="628124"/>
                    <a:pt x="1618340" y="611094"/>
                  </a:cubicBezTo>
                  <a:cubicBezTo>
                    <a:pt x="1578162" y="570916"/>
                    <a:pt x="1599619" y="582275"/>
                    <a:pt x="1559073" y="568761"/>
                  </a:cubicBezTo>
                  <a:cubicBezTo>
                    <a:pt x="1486279" y="520230"/>
                    <a:pt x="1578380" y="578415"/>
                    <a:pt x="1508273" y="543361"/>
                  </a:cubicBezTo>
                  <a:cubicBezTo>
                    <a:pt x="1499171" y="538810"/>
                    <a:pt x="1492172" y="530560"/>
                    <a:pt x="1482873" y="526427"/>
                  </a:cubicBezTo>
                  <a:cubicBezTo>
                    <a:pt x="1466562" y="519178"/>
                    <a:pt x="1446925" y="519395"/>
                    <a:pt x="1432073" y="509494"/>
                  </a:cubicBezTo>
                  <a:cubicBezTo>
                    <a:pt x="1423606" y="503850"/>
                    <a:pt x="1415972" y="496694"/>
                    <a:pt x="1406673" y="492561"/>
                  </a:cubicBezTo>
                  <a:cubicBezTo>
                    <a:pt x="1390362" y="485312"/>
                    <a:pt x="1373190" y="479956"/>
                    <a:pt x="1355873" y="475627"/>
                  </a:cubicBezTo>
                  <a:cubicBezTo>
                    <a:pt x="1310982" y="464405"/>
                    <a:pt x="1325178" y="466998"/>
                    <a:pt x="1271206" y="458694"/>
                  </a:cubicBezTo>
                  <a:cubicBezTo>
                    <a:pt x="1179667" y="444610"/>
                    <a:pt x="1203481" y="449698"/>
                    <a:pt x="1076473" y="441761"/>
                  </a:cubicBezTo>
                  <a:cubicBezTo>
                    <a:pt x="1053822" y="437986"/>
                    <a:pt x="1007012" y="430745"/>
                    <a:pt x="983340" y="424827"/>
                  </a:cubicBezTo>
                  <a:cubicBezTo>
                    <a:pt x="974682" y="422663"/>
                    <a:pt x="966521" y="418813"/>
                    <a:pt x="957940" y="416361"/>
                  </a:cubicBezTo>
                  <a:cubicBezTo>
                    <a:pt x="921804" y="406037"/>
                    <a:pt x="921025" y="408157"/>
                    <a:pt x="881740" y="399427"/>
                  </a:cubicBezTo>
                  <a:cubicBezTo>
                    <a:pt x="843339" y="390894"/>
                    <a:pt x="839305" y="388104"/>
                    <a:pt x="797073" y="374027"/>
                  </a:cubicBezTo>
                  <a:lnTo>
                    <a:pt x="771673" y="365561"/>
                  </a:lnTo>
                  <a:cubicBezTo>
                    <a:pt x="698791" y="316971"/>
                    <a:pt x="806467" y="384101"/>
                    <a:pt x="703940" y="340161"/>
                  </a:cubicBezTo>
                  <a:cubicBezTo>
                    <a:pt x="696603" y="337016"/>
                    <a:pt x="694146" y="326797"/>
                    <a:pt x="687006" y="323227"/>
                  </a:cubicBezTo>
                  <a:cubicBezTo>
                    <a:pt x="671041" y="315245"/>
                    <a:pt x="651058" y="316195"/>
                    <a:pt x="636206" y="306294"/>
                  </a:cubicBezTo>
                  <a:cubicBezTo>
                    <a:pt x="627739" y="300650"/>
                    <a:pt x="620105" y="293494"/>
                    <a:pt x="610806" y="289361"/>
                  </a:cubicBezTo>
                  <a:cubicBezTo>
                    <a:pt x="594495" y="282112"/>
                    <a:pt x="574858" y="282328"/>
                    <a:pt x="560006" y="272427"/>
                  </a:cubicBezTo>
                  <a:cubicBezTo>
                    <a:pt x="551539" y="266783"/>
                    <a:pt x="543959" y="259502"/>
                    <a:pt x="534606" y="255494"/>
                  </a:cubicBezTo>
                  <a:cubicBezTo>
                    <a:pt x="523911" y="250910"/>
                    <a:pt x="511885" y="250371"/>
                    <a:pt x="500740" y="247027"/>
                  </a:cubicBezTo>
                  <a:cubicBezTo>
                    <a:pt x="402227" y="217473"/>
                    <a:pt x="494132" y="233494"/>
                    <a:pt x="339873" y="221627"/>
                  </a:cubicBezTo>
                  <a:cubicBezTo>
                    <a:pt x="262791" y="195935"/>
                    <a:pt x="384546" y="235350"/>
                    <a:pt x="272140" y="204694"/>
                  </a:cubicBezTo>
                  <a:cubicBezTo>
                    <a:pt x="254920" y="199998"/>
                    <a:pt x="221340" y="187761"/>
                    <a:pt x="221340" y="187761"/>
                  </a:cubicBezTo>
                  <a:cubicBezTo>
                    <a:pt x="215695" y="182116"/>
                    <a:pt x="210640" y="175814"/>
                    <a:pt x="204406" y="170827"/>
                  </a:cubicBezTo>
                  <a:cubicBezTo>
                    <a:pt x="196460" y="164470"/>
                    <a:pt x="186201" y="161089"/>
                    <a:pt x="179006" y="153894"/>
                  </a:cubicBezTo>
                  <a:cubicBezTo>
                    <a:pt x="171811" y="146699"/>
                    <a:pt x="169268" y="135689"/>
                    <a:pt x="162073" y="128494"/>
                  </a:cubicBezTo>
                  <a:cubicBezTo>
                    <a:pt x="154878" y="121299"/>
                    <a:pt x="144399" y="118183"/>
                    <a:pt x="136673" y="111561"/>
                  </a:cubicBezTo>
                  <a:cubicBezTo>
                    <a:pt x="124551" y="101171"/>
                    <a:pt x="116090" y="86550"/>
                    <a:pt x="102806" y="77694"/>
                  </a:cubicBezTo>
                  <a:cubicBezTo>
                    <a:pt x="94339" y="72050"/>
                    <a:pt x="85352" y="67118"/>
                    <a:pt x="77406" y="60761"/>
                  </a:cubicBezTo>
                  <a:cubicBezTo>
                    <a:pt x="51153" y="39758"/>
                    <a:pt x="69824" y="44270"/>
                    <a:pt x="35073" y="26894"/>
                  </a:cubicBezTo>
                  <a:cubicBezTo>
                    <a:pt x="27091" y="22903"/>
                    <a:pt x="18140" y="21249"/>
                    <a:pt x="9673" y="18427"/>
                  </a:cubicBezTo>
                  <a:cubicBezTo>
                    <a:pt x="-10761" y="-12224"/>
                    <a:pt x="6325" y="46883"/>
                    <a:pt x="14156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053E24C-7747-AF43-AFE6-17FCC2CCF143}"/>
              </a:ext>
            </a:extLst>
          </p:cNvPr>
          <p:cNvSpPr/>
          <p:nvPr/>
        </p:nvSpPr>
        <p:spPr>
          <a:xfrm>
            <a:off x="7384771" y="2865271"/>
            <a:ext cx="273683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F8A5A1E-3D76-8B47-B539-701C3165E80A}"/>
              </a:ext>
            </a:extLst>
          </p:cNvPr>
          <p:cNvCxnSpPr>
            <a:cxnSpLocks/>
          </p:cNvCxnSpPr>
          <p:nvPr/>
        </p:nvCxnSpPr>
        <p:spPr>
          <a:xfrm>
            <a:off x="7362244" y="4312833"/>
            <a:ext cx="288032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2CFEAB3-1DAD-F845-AB21-0D0381B9FEB3}"/>
              </a:ext>
            </a:extLst>
          </p:cNvPr>
          <p:cNvSpPr txBox="1"/>
          <p:nvPr/>
        </p:nvSpPr>
        <p:spPr>
          <a:xfrm>
            <a:off x="7296384" y="4349909"/>
            <a:ext cx="352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dt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F364183-4CA1-7B46-8CA5-E1C5B384EE5B}"/>
              </a:ext>
            </a:extLst>
          </p:cNvPr>
          <p:cNvCxnSpPr>
            <a:cxnSpLocks/>
          </p:cNvCxnSpPr>
          <p:nvPr/>
        </p:nvCxnSpPr>
        <p:spPr>
          <a:xfrm>
            <a:off x="7286445" y="2881132"/>
            <a:ext cx="0" cy="1299901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77506345-8C0D-D44A-A8F3-4872F220D269}"/>
              </a:ext>
            </a:extLst>
          </p:cNvPr>
          <p:cNvSpPr txBox="1"/>
          <p:nvPr/>
        </p:nvSpPr>
        <p:spPr>
          <a:xfrm>
            <a:off x="6459840" y="3356570"/>
            <a:ext cx="8273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f(x(t)) /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endParaRPr lang="en-GB" dirty="0">
              <a:solidFill>
                <a:schemeClr val="bg1">
                  <a:lumMod val="60000"/>
                  <a:lumOff val="40000"/>
                </a:schemeClr>
              </a:solidFill>
              <a:latin typeface="Times" pitchFamily="2" charset="0"/>
            </a:endParaRP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0950CB5-1E41-C747-A891-4BF79CAEDB35}"/>
              </a:ext>
            </a:extLst>
          </p:cNvPr>
          <p:cNvCxnSpPr>
            <a:cxnSpLocks/>
          </p:cNvCxnSpPr>
          <p:nvPr/>
        </p:nvCxnSpPr>
        <p:spPr>
          <a:xfrm>
            <a:off x="7727132" y="2864018"/>
            <a:ext cx="0" cy="237576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86A2B372-07AD-D149-80EF-833383D7F81C}"/>
              </a:ext>
            </a:extLst>
          </p:cNvPr>
          <p:cNvSpPr txBox="1"/>
          <p:nvPr/>
        </p:nvSpPr>
        <p:spPr>
          <a:xfrm>
            <a:off x="7893250" y="2801957"/>
            <a:ext cx="2355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exp (-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 = (1 - dt /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l-GR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Times" pitchFamily="2" charset="0"/>
              </a:rPr>
              <a:t>τ</a:t>
            </a:r>
            <a:r>
              <a:rPr lang="en-GB" sz="1400" b="1" dirty="0">
                <a:solidFill>
                  <a:schemeClr val="bg1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)</a:t>
            </a:r>
            <a:endParaRPr lang="en-GB" b="1" dirty="0">
              <a:solidFill>
                <a:schemeClr val="bg1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0E80589F-AFE9-EC44-A9EA-2CABD1DD6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09" y="2906822"/>
            <a:ext cx="98045" cy="98045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7D51A1C8-D426-3549-9287-431937BEF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68" y="4725144"/>
            <a:ext cx="3769597" cy="61737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85483046-854F-A24F-AF48-C0F80ADAD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3503" y="4734470"/>
            <a:ext cx="5022954" cy="62786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FE59C6-BAE2-4C48-A811-C83D285AC1F1}"/>
              </a:ext>
            </a:extLst>
          </p:cNvPr>
          <p:cNvSpPr/>
          <p:nvPr/>
        </p:nvSpPr>
        <p:spPr>
          <a:xfrm>
            <a:off x="7388284" y="2860684"/>
            <a:ext cx="583431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00CE65-473B-8842-82CE-EAC290FD4BE3}"/>
              </a:ext>
            </a:extLst>
          </p:cNvPr>
          <p:cNvSpPr/>
          <p:nvPr/>
        </p:nvSpPr>
        <p:spPr>
          <a:xfrm>
            <a:off x="7388285" y="2860998"/>
            <a:ext cx="63284" cy="1340482"/>
          </a:xfrm>
          <a:prstGeom prst="rect">
            <a:avLst/>
          </a:prstGeom>
          <a:solidFill>
            <a:srgbClr val="FFC7B2">
              <a:alpha val="85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55E65-EC7C-9040-9213-72F2837EA987}"/>
              </a:ext>
            </a:extLst>
          </p:cNvPr>
          <p:cNvSpPr txBox="1"/>
          <p:nvPr/>
        </p:nvSpPr>
        <p:spPr>
          <a:xfrm>
            <a:off x="59635" y="1470990"/>
            <a:ext cx="12373069" cy="5387009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7E3813-5DCB-D844-8B29-FD383FE15DFD}"/>
              </a:ext>
            </a:extLst>
          </p:cNvPr>
          <p:cNvSpPr txBox="1"/>
          <p:nvPr/>
        </p:nvSpPr>
        <p:spPr>
          <a:xfrm>
            <a:off x="976874" y="2565719"/>
            <a:ext cx="10558853" cy="1815882"/>
          </a:xfrm>
          <a:prstGeom prst="rect">
            <a:avLst/>
          </a:prstGeom>
          <a:solidFill>
            <a:schemeClr val="tx1">
              <a:alpha val="80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en-GB" sz="2800" dirty="0">
                <a:solidFill>
                  <a:schemeClr val="bg1"/>
                </a:solidFill>
              </a:rPr>
              <a:t>Examples where such flexibility might be useful: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Replay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Near rewards / decision points 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Vary </a:t>
            </a:r>
            <a:r>
              <a:rPr lang="el-GR" sz="2800" dirty="0">
                <a:solidFill>
                  <a:schemeClr val="bg1"/>
                </a:solidFill>
              </a:rPr>
              <a:t>τ</a:t>
            </a:r>
            <a:r>
              <a:rPr lang="en-GB" sz="2800" dirty="0">
                <a:solidFill>
                  <a:schemeClr val="bg1"/>
                </a:solidFill>
              </a:rPr>
              <a:t>, e.g. longer in less interesting / more predictable environments</a:t>
            </a:r>
          </a:p>
        </p:txBody>
      </p:sp>
    </p:spTree>
    <p:extLst>
      <p:ext uri="{BB962C8B-B14F-4D97-AF65-F5344CB8AC3E}">
        <p14:creationId xmlns:p14="http://schemas.microsoft.com/office/powerpoint/2010/main" val="1458549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B606A-E4AF-4247-8C09-3382034DC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form of TD learning rule: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504AD4-82EB-3441-8EA1-A5DEEE72DA8B}"/>
              </a:ext>
            </a:extLst>
          </p:cNvPr>
          <p:cNvSpPr/>
          <p:nvPr/>
        </p:nvSpPr>
        <p:spPr>
          <a:xfrm>
            <a:off x="551384" y="3113778"/>
            <a:ext cx="11161240" cy="1231008"/>
          </a:xfrm>
          <a:prstGeom prst="roundRect">
            <a:avLst/>
          </a:prstGeom>
          <a:solidFill>
            <a:srgbClr val="66C3A4">
              <a:alpha val="5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03E16D-2D99-9947-B56C-8E4945DD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3186162"/>
            <a:ext cx="10776520" cy="103492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54AA7E7-DC16-2F42-A900-CB7CC060C4EB}"/>
              </a:ext>
            </a:extLst>
          </p:cNvPr>
          <p:cNvGrpSpPr/>
          <p:nvPr/>
        </p:nvGrpSpPr>
        <p:grpSpPr>
          <a:xfrm>
            <a:off x="1033670" y="3933056"/>
            <a:ext cx="6142450" cy="1563858"/>
            <a:chOff x="1033670" y="4673454"/>
            <a:chExt cx="6142450" cy="156385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3C04B70-BE6C-9843-8FF1-9628D517B008}"/>
                </a:ext>
              </a:extLst>
            </p:cNvPr>
            <p:cNvSpPr txBox="1"/>
            <p:nvPr/>
          </p:nvSpPr>
          <p:spPr>
            <a:xfrm>
              <a:off x="1033670" y="4797152"/>
              <a:ext cx="5719514" cy="1384995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Continuous space </a:t>
              </a:r>
            </a:p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Continuous time </a:t>
              </a:r>
            </a:p>
            <a:p>
              <a:pPr marL="342900" indent="-342900" algn="l">
                <a:buAutoNum type="arabicParenBoth"/>
              </a:pPr>
              <a:r>
                <a:rPr lang="en-GB" sz="28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Generalised state representations  </a:t>
              </a:r>
            </a:p>
          </p:txBody>
        </p:sp>
        <p:pic>
          <p:nvPicPr>
            <p:cNvPr id="10" name="Graphic 9" descr="Tick with solid fill">
              <a:extLst>
                <a:ext uri="{FF2B5EF4-FFF2-40B4-BE49-F238E27FC236}">
                  <a16:creationId xmlns:a16="http://schemas.microsoft.com/office/drawing/2014/main" id="{76FB0EEA-D3E6-4B4E-9E2C-30E72907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39816" y="4673454"/>
              <a:ext cx="576065" cy="576065"/>
            </a:xfrm>
            <a:prstGeom prst="rect">
              <a:avLst/>
            </a:prstGeom>
          </p:spPr>
        </p:pic>
        <p:pic>
          <p:nvPicPr>
            <p:cNvPr id="11" name="Graphic 10" descr="Tick with solid fill">
              <a:extLst>
                <a:ext uri="{FF2B5EF4-FFF2-40B4-BE49-F238E27FC236}">
                  <a16:creationId xmlns:a16="http://schemas.microsoft.com/office/drawing/2014/main" id="{61949F01-CB18-ED48-93F8-CAE603258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39815" y="5085184"/>
              <a:ext cx="576065" cy="576065"/>
            </a:xfrm>
            <a:prstGeom prst="rect">
              <a:avLst/>
            </a:prstGeom>
          </p:spPr>
        </p:pic>
        <p:pic>
          <p:nvPicPr>
            <p:cNvPr id="12" name="Graphic 11" descr="Tick with solid fill">
              <a:extLst>
                <a:ext uri="{FF2B5EF4-FFF2-40B4-BE49-F238E27FC236}">
                  <a16:creationId xmlns:a16="http://schemas.microsoft.com/office/drawing/2014/main" id="{B13E41F6-A933-BC49-A27E-E5184B4DA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600055" y="5661247"/>
              <a:ext cx="576065" cy="5760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137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889 " pathEditMode="relative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8889 " pathEditMode="relative" ptsTypes="AA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4DC89-FEF0-2646-80D9-46D10D097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Definition of place fields: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8547F-AF7D-8C45-99EE-345E43605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536" y="1556792"/>
            <a:ext cx="9144000" cy="104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22B59-5683-1141-9949-12ED2326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536" y="2730997"/>
            <a:ext cx="5753100" cy="1041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11AF518-BD7A-CD40-946C-7572BEFA2361}"/>
              </a:ext>
            </a:extLst>
          </p:cNvPr>
          <p:cNvGrpSpPr/>
          <p:nvPr/>
        </p:nvGrpSpPr>
        <p:grpSpPr>
          <a:xfrm rot="5400000">
            <a:off x="5523952" y="3532198"/>
            <a:ext cx="288032" cy="1361136"/>
            <a:chOff x="3431704" y="4581128"/>
            <a:chExt cx="288032" cy="136113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F36AA42-F8C3-4F49-8A85-2EDB21F653DE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CF2FDEB-BDB8-2A47-BFFA-32386F6A2EEC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6FEFC8C-AC9B-1F43-AD5D-BAE714EC3B82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BA59C-E162-7C4E-8D7C-72D98344EB19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5B3A7F-DE1B-1A4F-A8A6-8F895C2E40E0}"/>
              </a:ext>
            </a:extLst>
          </p:cNvPr>
          <p:cNvGrpSpPr/>
          <p:nvPr/>
        </p:nvGrpSpPr>
        <p:grpSpPr>
          <a:xfrm rot="5400000">
            <a:off x="6927600" y="4719323"/>
            <a:ext cx="288032" cy="1361136"/>
            <a:chOff x="3431704" y="4581128"/>
            <a:chExt cx="288032" cy="136113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57BDF55-9CBF-0F40-8DDC-63FF608C715B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CE44E70-206A-F845-86DC-7238FA43F888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3D0A160-FB67-3F48-83DA-8CD36BBC9F2A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9F1A512-88BD-C046-A2F0-FDAE5DDB4FB1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C3CA75-A269-464C-8AB6-773BB9206F3E}"/>
              </a:ext>
            </a:extLst>
          </p:cNvPr>
          <p:cNvGrpSpPr/>
          <p:nvPr/>
        </p:nvGrpSpPr>
        <p:grpSpPr>
          <a:xfrm rot="16200000">
            <a:off x="4040264" y="4719324"/>
            <a:ext cx="288032" cy="1361136"/>
            <a:chOff x="3431704" y="4581128"/>
            <a:chExt cx="288032" cy="136113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2A10577-1251-1343-A26A-E37129F46BD7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0F6DE8-BF0E-F64D-B575-C565E6205DB6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2D14C02-3443-6F42-BB8E-C48F97885527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6E15FAB-A058-8341-AF04-EDD0448F0768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C7E30F1-8342-8046-A916-C966FD34A3DF}"/>
              </a:ext>
            </a:extLst>
          </p:cNvPr>
          <p:cNvCxnSpPr>
            <a:stCxn id="11" idx="6"/>
            <a:endCxn id="22" idx="6"/>
          </p:cNvCxnSpPr>
          <p:nvPr/>
        </p:nvCxnSpPr>
        <p:spPr>
          <a:xfrm flipH="1">
            <a:off x="4720832" y="4356782"/>
            <a:ext cx="41058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BC2CD9F-BC74-5A45-8670-8897D5B1A4CF}"/>
              </a:ext>
            </a:extLst>
          </p:cNvPr>
          <p:cNvCxnSpPr>
            <a:cxnSpLocks/>
            <a:stCxn id="11" idx="6"/>
            <a:endCxn id="21" idx="6"/>
          </p:cNvCxnSpPr>
          <p:nvPr/>
        </p:nvCxnSpPr>
        <p:spPr>
          <a:xfrm flipH="1">
            <a:off x="4360792" y="4356782"/>
            <a:ext cx="77062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B27C1A4-9FE5-1847-9C67-09EB42CC6991}"/>
              </a:ext>
            </a:extLst>
          </p:cNvPr>
          <p:cNvCxnSpPr>
            <a:cxnSpLocks/>
            <a:stCxn id="11" idx="6"/>
            <a:endCxn id="19" idx="6"/>
          </p:cNvCxnSpPr>
          <p:nvPr/>
        </p:nvCxnSpPr>
        <p:spPr>
          <a:xfrm flipH="1">
            <a:off x="3647728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52AF98F-D21E-5747-AE1B-AF99935F2F67}"/>
              </a:ext>
            </a:extLst>
          </p:cNvPr>
          <p:cNvCxnSpPr>
            <a:cxnSpLocks/>
            <a:stCxn id="11" idx="6"/>
            <a:endCxn id="20" idx="6"/>
          </p:cNvCxnSpPr>
          <p:nvPr/>
        </p:nvCxnSpPr>
        <p:spPr>
          <a:xfrm flipH="1">
            <a:off x="4007768" y="4356782"/>
            <a:ext cx="112364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48117A7-080D-CB4C-A5AB-0B5C102977B9}"/>
              </a:ext>
            </a:extLst>
          </p:cNvPr>
          <p:cNvCxnSpPr>
            <a:cxnSpLocks/>
            <a:stCxn id="10" idx="6"/>
            <a:endCxn id="19" idx="6"/>
          </p:cNvCxnSpPr>
          <p:nvPr/>
        </p:nvCxnSpPr>
        <p:spPr>
          <a:xfrm flipH="1">
            <a:off x="3647728" y="4356782"/>
            <a:ext cx="184372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054B9DD-703A-4C46-922E-5664F48BF21A}"/>
              </a:ext>
            </a:extLst>
          </p:cNvPr>
          <p:cNvCxnSpPr>
            <a:cxnSpLocks/>
            <a:stCxn id="10" idx="6"/>
          </p:cNvCxnSpPr>
          <p:nvPr/>
        </p:nvCxnSpPr>
        <p:spPr>
          <a:xfrm flipH="1">
            <a:off x="4289476" y="4356782"/>
            <a:ext cx="1201980" cy="907478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8CE8A70-290D-174B-9B32-8FA95DF480A0}"/>
              </a:ext>
            </a:extLst>
          </p:cNvPr>
          <p:cNvCxnSpPr>
            <a:cxnSpLocks/>
            <a:stCxn id="10" idx="6"/>
            <a:endCxn id="21" idx="6"/>
          </p:cNvCxnSpPr>
          <p:nvPr/>
        </p:nvCxnSpPr>
        <p:spPr>
          <a:xfrm flipH="1">
            <a:off x="4360792" y="4356782"/>
            <a:ext cx="113066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CC63C0D-8107-754F-A70B-588E38DF5498}"/>
              </a:ext>
            </a:extLst>
          </p:cNvPr>
          <p:cNvCxnSpPr>
            <a:cxnSpLocks/>
            <a:stCxn id="10" idx="6"/>
            <a:endCxn id="22" idx="6"/>
          </p:cNvCxnSpPr>
          <p:nvPr/>
        </p:nvCxnSpPr>
        <p:spPr>
          <a:xfrm flipH="1">
            <a:off x="4720832" y="4356782"/>
            <a:ext cx="770624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30C97EF-01E2-A642-A856-BFD487CB8A1D}"/>
              </a:ext>
            </a:extLst>
          </p:cNvPr>
          <p:cNvCxnSpPr>
            <a:cxnSpLocks/>
            <a:stCxn id="9" idx="6"/>
            <a:endCxn id="19" idx="6"/>
          </p:cNvCxnSpPr>
          <p:nvPr/>
        </p:nvCxnSpPr>
        <p:spPr>
          <a:xfrm flipH="1">
            <a:off x="3647728" y="4356782"/>
            <a:ext cx="219675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C8B8F83-B049-AA4C-8280-3008D52F0926}"/>
              </a:ext>
            </a:extLst>
          </p:cNvPr>
          <p:cNvCxnSpPr>
            <a:cxnSpLocks/>
            <a:stCxn id="9" idx="6"/>
            <a:endCxn id="21" idx="6"/>
          </p:cNvCxnSpPr>
          <p:nvPr/>
        </p:nvCxnSpPr>
        <p:spPr>
          <a:xfrm flipH="1">
            <a:off x="4360792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3AE84B4-7261-E043-8B14-8A1606D60E80}"/>
              </a:ext>
            </a:extLst>
          </p:cNvPr>
          <p:cNvCxnSpPr>
            <a:cxnSpLocks/>
            <a:stCxn id="9" idx="6"/>
            <a:endCxn id="20" idx="6"/>
          </p:cNvCxnSpPr>
          <p:nvPr/>
        </p:nvCxnSpPr>
        <p:spPr>
          <a:xfrm flipH="1">
            <a:off x="4007768" y="4356782"/>
            <a:ext cx="183671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66AFBE9-8C6A-4644-93B7-91689C6A9343}"/>
              </a:ext>
            </a:extLst>
          </p:cNvPr>
          <p:cNvCxnSpPr>
            <a:cxnSpLocks/>
            <a:stCxn id="9" idx="6"/>
            <a:endCxn id="22" idx="6"/>
          </p:cNvCxnSpPr>
          <p:nvPr/>
        </p:nvCxnSpPr>
        <p:spPr>
          <a:xfrm flipH="1">
            <a:off x="4720832" y="4356782"/>
            <a:ext cx="112364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0D171A0-D51C-3C47-97D4-BC6C9AF3E990}"/>
              </a:ext>
            </a:extLst>
          </p:cNvPr>
          <p:cNvCxnSpPr>
            <a:cxnSpLocks/>
            <a:stCxn id="8" idx="6"/>
            <a:endCxn id="19" idx="6"/>
          </p:cNvCxnSpPr>
          <p:nvPr/>
        </p:nvCxnSpPr>
        <p:spPr>
          <a:xfrm flipH="1">
            <a:off x="3647728" y="4356782"/>
            <a:ext cx="255679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218169-0736-1D4A-82D7-CFBD7431FA99}"/>
              </a:ext>
            </a:extLst>
          </p:cNvPr>
          <p:cNvCxnSpPr>
            <a:cxnSpLocks/>
            <a:stCxn id="8" idx="6"/>
            <a:endCxn id="20" idx="6"/>
          </p:cNvCxnSpPr>
          <p:nvPr/>
        </p:nvCxnSpPr>
        <p:spPr>
          <a:xfrm flipH="1">
            <a:off x="4007768" y="4356782"/>
            <a:ext cx="2196752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57FC3E8-EA6F-3942-A86F-BE6AD5AACFF8}"/>
              </a:ext>
            </a:extLst>
          </p:cNvPr>
          <p:cNvCxnSpPr>
            <a:cxnSpLocks/>
            <a:stCxn id="8" idx="6"/>
            <a:endCxn id="21" idx="6"/>
          </p:cNvCxnSpPr>
          <p:nvPr/>
        </p:nvCxnSpPr>
        <p:spPr>
          <a:xfrm flipH="1">
            <a:off x="4360792" y="4356782"/>
            <a:ext cx="184372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7E79E27-8241-D54D-8AC6-A3D0BBE9C30C}"/>
              </a:ext>
            </a:extLst>
          </p:cNvPr>
          <p:cNvCxnSpPr>
            <a:cxnSpLocks/>
            <a:stCxn id="8" idx="6"/>
            <a:endCxn id="22" idx="6"/>
          </p:cNvCxnSpPr>
          <p:nvPr/>
        </p:nvCxnSpPr>
        <p:spPr>
          <a:xfrm flipH="1">
            <a:off x="4720832" y="4356782"/>
            <a:ext cx="1483688" cy="899094"/>
          </a:xfrm>
          <a:prstGeom prst="line">
            <a:avLst/>
          </a:prstGeom>
          <a:ln w="19050">
            <a:solidFill>
              <a:schemeClr val="accent1">
                <a:shade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390A272-3E94-964E-9BAE-5081F708DEDE}"/>
              </a:ext>
            </a:extLst>
          </p:cNvPr>
          <p:cNvCxnSpPr>
            <a:cxnSpLocks/>
            <a:stCxn id="11" idx="6"/>
            <a:endCxn id="17" idx="2"/>
          </p:cNvCxnSpPr>
          <p:nvPr/>
        </p:nvCxnSpPr>
        <p:spPr>
          <a:xfrm>
            <a:off x="5131416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FF03184-2283-DB4C-A32C-2C57EBAFA19A}"/>
              </a:ext>
            </a:extLst>
          </p:cNvPr>
          <p:cNvCxnSpPr>
            <a:cxnSpLocks/>
            <a:stCxn id="11" idx="6"/>
            <a:endCxn id="16" idx="2"/>
          </p:cNvCxnSpPr>
          <p:nvPr/>
        </p:nvCxnSpPr>
        <p:spPr>
          <a:xfrm>
            <a:off x="5131416" y="4356782"/>
            <a:ext cx="176368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6CCEC79-E2D4-454B-B8C8-05E9FC9DC3FD}"/>
              </a:ext>
            </a:extLst>
          </p:cNvPr>
          <p:cNvCxnSpPr>
            <a:cxnSpLocks/>
            <a:stCxn id="11" idx="6"/>
            <a:endCxn id="15" idx="2"/>
          </p:cNvCxnSpPr>
          <p:nvPr/>
        </p:nvCxnSpPr>
        <p:spPr>
          <a:xfrm>
            <a:off x="5131416" y="4356782"/>
            <a:ext cx="211671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89A74D90-6054-D348-B30F-31D2DE5E29A3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>
            <a:off x="5131416" y="4356782"/>
            <a:ext cx="247675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FC935F2-79CF-D54D-926A-F5C0B96CBBD2}"/>
              </a:ext>
            </a:extLst>
          </p:cNvPr>
          <p:cNvCxnSpPr>
            <a:cxnSpLocks/>
            <a:stCxn id="10" idx="6"/>
            <a:endCxn id="17" idx="2"/>
          </p:cNvCxnSpPr>
          <p:nvPr/>
        </p:nvCxnSpPr>
        <p:spPr>
          <a:xfrm>
            <a:off x="5491456" y="4356782"/>
            <a:ext cx="104360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A108B5EB-7D8A-3647-8491-FF09411CE1C8}"/>
              </a:ext>
            </a:extLst>
          </p:cNvPr>
          <p:cNvCxnSpPr>
            <a:cxnSpLocks/>
            <a:stCxn id="10" idx="6"/>
            <a:endCxn id="16" idx="2"/>
          </p:cNvCxnSpPr>
          <p:nvPr/>
        </p:nvCxnSpPr>
        <p:spPr>
          <a:xfrm>
            <a:off x="5491456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4A69052-B95F-B54F-B523-B92E78B75AB8}"/>
              </a:ext>
            </a:extLst>
          </p:cNvPr>
          <p:cNvCxnSpPr>
            <a:cxnSpLocks/>
            <a:stCxn id="10" idx="6"/>
            <a:endCxn id="15" idx="2"/>
          </p:cNvCxnSpPr>
          <p:nvPr/>
        </p:nvCxnSpPr>
        <p:spPr>
          <a:xfrm>
            <a:off x="5491456" y="4356782"/>
            <a:ext cx="175667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45F6B18-AD85-624C-8028-FA594B14AC95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>
            <a:off x="5491456" y="4356782"/>
            <a:ext cx="2116712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4B9932-D54A-F449-A9D3-8D79F969AA7E}"/>
              </a:ext>
            </a:extLst>
          </p:cNvPr>
          <p:cNvCxnSpPr>
            <a:cxnSpLocks/>
            <a:stCxn id="9" idx="6"/>
            <a:endCxn id="17" idx="2"/>
          </p:cNvCxnSpPr>
          <p:nvPr/>
        </p:nvCxnSpPr>
        <p:spPr>
          <a:xfrm>
            <a:off x="5844480" y="4356782"/>
            <a:ext cx="69058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FFBCCE2-D05C-1847-8F76-E2CC1FD6C328}"/>
              </a:ext>
            </a:extLst>
          </p:cNvPr>
          <p:cNvCxnSpPr>
            <a:cxnSpLocks/>
            <a:stCxn id="9" idx="6"/>
            <a:endCxn id="15" idx="2"/>
          </p:cNvCxnSpPr>
          <p:nvPr/>
        </p:nvCxnSpPr>
        <p:spPr>
          <a:xfrm>
            <a:off x="5844480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251F16D-B3BA-DA41-B503-8A8E8951D760}"/>
              </a:ext>
            </a:extLst>
          </p:cNvPr>
          <p:cNvCxnSpPr>
            <a:cxnSpLocks/>
            <a:stCxn id="9" idx="6"/>
            <a:endCxn id="16" idx="2"/>
          </p:cNvCxnSpPr>
          <p:nvPr/>
        </p:nvCxnSpPr>
        <p:spPr>
          <a:xfrm>
            <a:off x="5844480" y="4356782"/>
            <a:ext cx="105062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0332C26B-230D-894F-8C4D-0F99B700C596}"/>
              </a:ext>
            </a:extLst>
          </p:cNvPr>
          <p:cNvCxnSpPr>
            <a:cxnSpLocks/>
            <a:stCxn id="9" idx="6"/>
            <a:endCxn id="14" idx="2"/>
          </p:cNvCxnSpPr>
          <p:nvPr/>
        </p:nvCxnSpPr>
        <p:spPr>
          <a:xfrm>
            <a:off x="5844480" y="4356782"/>
            <a:ext cx="176368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9254599-A5EC-A04D-8386-2714D0C40BBC}"/>
              </a:ext>
            </a:extLst>
          </p:cNvPr>
          <p:cNvCxnSpPr>
            <a:cxnSpLocks/>
            <a:stCxn id="8" idx="6"/>
            <a:endCxn id="17" idx="2"/>
          </p:cNvCxnSpPr>
          <p:nvPr/>
        </p:nvCxnSpPr>
        <p:spPr>
          <a:xfrm>
            <a:off x="6204520" y="4356782"/>
            <a:ext cx="33054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766FA5E-BB46-3B44-A73A-FB70AD6E8956}"/>
              </a:ext>
            </a:extLst>
          </p:cNvPr>
          <p:cNvCxnSpPr>
            <a:cxnSpLocks/>
            <a:stCxn id="8" idx="6"/>
            <a:endCxn id="16" idx="2"/>
          </p:cNvCxnSpPr>
          <p:nvPr/>
        </p:nvCxnSpPr>
        <p:spPr>
          <a:xfrm>
            <a:off x="6204520" y="4356782"/>
            <a:ext cx="690584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4EA6EC6-1855-5449-9369-A0086E893F27}"/>
              </a:ext>
            </a:extLst>
          </p:cNvPr>
          <p:cNvCxnSpPr>
            <a:cxnSpLocks/>
            <a:stCxn id="8" idx="6"/>
            <a:endCxn id="15" idx="2"/>
          </p:cNvCxnSpPr>
          <p:nvPr/>
        </p:nvCxnSpPr>
        <p:spPr>
          <a:xfrm>
            <a:off x="6204520" y="4356782"/>
            <a:ext cx="104360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B2E0C6D-7A1C-7747-B667-7F3758CF8248}"/>
              </a:ext>
            </a:extLst>
          </p:cNvPr>
          <p:cNvCxnSpPr>
            <a:cxnSpLocks/>
            <a:stCxn id="8" idx="6"/>
            <a:endCxn id="14" idx="2"/>
          </p:cNvCxnSpPr>
          <p:nvPr/>
        </p:nvCxnSpPr>
        <p:spPr>
          <a:xfrm>
            <a:off x="6204520" y="4356782"/>
            <a:ext cx="1403648" cy="899093"/>
          </a:xfrm>
          <a:prstGeom prst="line">
            <a:avLst/>
          </a:prstGeom>
          <a:ln w="19050">
            <a:solidFill>
              <a:srgbClr val="FD8D62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E8334E9-6927-E24B-AAE5-38A3032D4412}"/>
              </a:ext>
            </a:extLst>
          </p:cNvPr>
          <p:cNvSpPr txBox="1"/>
          <p:nvPr/>
        </p:nvSpPr>
        <p:spPr>
          <a:xfrm>
            <a:off x="6468179" y="4018180"/>
            <a:ext cx="127810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Basic cells, f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3B0EABB8-545C-5346-98C4-95045474841B}"/>
              </a:ext>
            </a:extLst>
          </p:cNvPr>
          <p:cNvSpPr txBox="1"/>
          <p:nvPr/>
        </p:nvSpPr>
        <p:spPr>
          <a:xfrm>
            <a:off x="7874736" y="5215225"/>
            <a:ext cx="1492909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 cells, GC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7AAFC275-C742-7F4E-8284-3729E184EA4A}"/>
              </a:ext>
            </a:extLst>
          </p:cNvPr>
          <p:cNvSpPr txBox="1"/>
          <p:nvPr/>
        </p:nvSpPr>
        <p:spPr>
          <a:xfrm>
            <a:off x="1865184" y="5219908"/>
            <a:ext cx="149451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 cells, </a:t>
            </a:r>
            <a:r>
              <a:rPr lang="en-GB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PC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CE7C947-27EC-9341-8CF4-5BD3B65C387D}"/>
              </a:ext>
            </a:extLst>
          </p:cNvPr>
          <p:cNvSpPr txBox="1"/>
          <p:nvPr/>
        </p:nvSpPr>
        <p:spPr>
          <a:xfrm>
            <a:off x="3717176" y="4509120"/>
            <a:ext cx="362600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M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6D0092B-DF07-4645-A76C-0E9034958CDB}"/>
              </a:ext>
            </a:extLst>
          </p:cNvPr>
          <p:cNvSpPr txBox="1"/>
          <p:nvPr/>
        </p:nvSpPr>
        <p:spPr>
          <a:xfrm>
            <a:off x="7210844" y="4509120"/>
            <a:ext cx="189109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eigenvectors of  M</a:t>
            </a:r>
          </a:p>
        </p:txBody>
      </p:sp>
    </p:spTree>
    <p:extLst>
      <p:ext uri="{BB962C8B-B14F-4D97-AF65-F5344CB8AC3E}">
        <p14:creationId xmlns:p14="http://schemas.microsoft.com/office/powerpoint/2010/main" val="1052789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B1943-58F0-4D47-B05C-51F8623FD1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" y="1272646"/>
            <a:ext cx="12192001" cy="5585354"/>
          </a:xfrm>
        </p:spPr>
        <p:txBody>
          <a:bodyPr/>
          <a:lstStyle/>
          <a:p>
            <a:r>
              <a:rPr lang="en-GB" dirty="0"/>
              <a:t>Multi maze, multi policy</a:t>
            </a:r>
          </a:p>
          <a:p>
            <a:r>
              <a:rPr lang="en-GB" dirty="0"/>
              <a:t>Model works (grid cells, place cells) </a:t>
            </a:r>
          </a:p>
          <a:p>
            <a:r>
              <a:rPr lang="en-GB" dirty="0"/>
              <a:t>Behavioural bias leads to skewed grid cells </a:t>
            </a:r>
          </a:p>
          <a:p>
            <a:r>
              <a:rPr lang="en-GB" dirty="0"/>
              <a:t>Trivial implementation of rapid replay learning </a:t>
            </a:r>
          </a:p>
        </p:txBody>
      </p:sp>
    </p:spTree>
    <p:extLst>
      <p:ext uri="{BB962C8B-B14F-4D97-AF65-F5344CB8AC3E}">
        <p14:creationId xmlns:p14="http://schemas.microsoft.com/office/powerpoint/2010/main" val="4259155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Single room exploration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AAB88-71F4-8646-818C-D04C3F74D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940" y="1397142"/>
            <a:ext cx="3441700" cy="1498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E075646-C65D-B642-8FFB-B2D16D01C0D1}"/>
              </a:ext>
            </a:extLst>
          </p:cNvPr>
          <p:cNvGrpSpPr/>
          <p:nvPr/>
        </p:nvGrpSpPr>
        <p:grpSpPr>
          <a:xfrm>
            <a:off x="4367808" y="1853902"/>
            <a:ext cx="3585149" cy="3470870"/>
            <a:chOff x="4367808" y="1853902"/>
            <a:chExt cx="3585149" cy="34708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7CD201-2D03-2940-8DE9-DE0FC8608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45052" y="2204864"/>
              <a:ext cx="3119908" cy="3119908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410384-5633-A548-8E7E-B3655AD767A0}"/>
                </a:ext>
              </a:extLst>
            </p:cNvPr>
            <p:cNvSpPr txBox="1"/>
            <p:nvPr/>
          </p:nvSpPr>
          <p:spPr>
            <a:xfrm>
              <a:off x="4367808" y="1853902"/>
              <a:ext cx="3585149" cy="646331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30 secs</a:t>
              </a:r>
            </a:p>
            <a:p>
              <a:pPr algn="ctr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 (but full exploration lasts ~2 hours)  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CFDA567F-F15E-9742-8D8D-EEFD220610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5360" y="3645024"/>
            <a:ext cx="3119908" cy="311990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14613B-611F-9440-BE97-A605D8D03E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35360" y="954646"/>
            <a:ext cx="3119908" cy="3119908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8ECEC89-32CD-484C-9E6E-B55D95DB12D1}"/>
              </a:ext>
            </a:extLst>
          </p:cNvPr>
          <p:cNvSpPr/>
          <p:nvPr/>
        </p:nvSpPr>
        <p:spPr>
          <a:xfrm>
            <a:off x="1631504" y="3151600"/>
            <a:ext cx="432048" cy="432048"/>
          </a:xfrm>
          <a:prstGeom prst="ellipse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6818642-96FD-954B-BA67-C08EA362B361}"/>
              </a:ext>
            </a:extLst>
          </p:cNvPr>
          <p:cNvSpPr/>
          <p:nvPr/>
        </p:nvSpPr>
        <p:spPr>
          <a:xfrm>
            <a:off x="1631504" y="5877272"/>
            <a:ext cx="432048" cy="432048"/>
          </a:xfrm>
          <a:prstGeom prst="ellipse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938168-8DBD-1E4A-B18E-DAEF5CC12A63}"/>
              </a:ext>
            </a:extLst>
          </p:cNvPr>
          <p:cNvSpPr txBox="1"/>
          <p:nvPr/>
        </p:nvSpPr>
        <p:spPr>
          <a:xfrm>
            <a:off x="804355" y="1430977"/>
            <a:ext cx="930063" cy="30777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cells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25388D-D987-1741-AB25-BABA92CD324B}"/>
              </a:ext>
            </a:extLst>
          </p:cNvPr>
          <p:cNvSpPr txBox="1"/>
          <p:nvPr/>
        </p:nvSpPr>
        <p:spPr>
          <a:xfrm>
            <a:off x="839416" y="4095273"/>
            <a:ext cx="1501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Receptive field of </a:t>
            </a:r>
          </a:p>
          <a:p>
            <a:pPr algn="l"/>
            <a:r>
              <a:rPr lang="en-GB" sz="14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basis cell</a:t>
            </a:r>
            <a:r>
              <a: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117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87ECD3-E4C8-E943-AB1C-33B9954F84E7}"/>
              </a:ext>
            </a:extLst>
          </p:cNvPr>
          <p:cNvGrpSpPr/>
          <p:nvPr/>
        </p:nvGrpSpPr>
        <p:grpSpPr>
          <a:xfrm>
            <a:off x="3028950" y="3611183"/>
            <a:ext cx="8827690" cy="3119908"/>
            <a:chOff x="3028950" y="3611183"/>
            <a:chExt cx="8827690" cy="311990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35935C2-0FEB-B64E-855A-36B48DDDBF64}"/>
                </a:ext>
              </a:extLst>
            </p:cNvPr>
            <p:cNvGrpSpPr/>
            <p:nvPr/>
          </p:nvGrpSpPr>
          <p:grpSpPr>
            <a:xfrm>
              <a:off x="3028950" y="3611183"/>
              <a:ext cx="8827690" cy="3119908"/>
              <a:chOff x="3028950" y="3611183"/>
              <a:chExt cx="8827690" cy="3119908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21EC9B4B-24FC-C242-A139-ADB014F61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87888" y="5819750"/>
                <a:ext cx="2332236" cy="417562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B80B3CFE-E6C6-1141-8041-6A76F0BA05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36732" y="3611183"/>
                <a:ext cx="3119908" cy="3119908"/>
              </a:xfrm>
              <a:prstGeom prst="rect">
                <a:avLst/>
              </a:prstGeom>
            </p:spPr>
          </p:pic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8AFFB08A-0973-814E-9908-6D3CAAC5F3B0}"/>
                  </a:ext>
                </a:extLst>
              </p:cNvPr>
              <p:cNvSpPr/>
              <p:nvPr/>
            </p:nvSpPr>
            <p:spPr>
              <a:xfrm>
                <a:off x="3028950" y="5429250"/>
                <a:ext cx="1957388" cy="542925"/>
              </a:xfrm>
              <a:custGeom>
                <a:avLst/>
                <a:gdLst>
                  <a:gd name="connsiteX0" fmla="*/ 0 w 1957388"/>
                  <a:gd name="connsiteY0" fmla="*/ 0 h 542925"/>
                  <a:gd name="connsiteX1" fmla="*/ 742950 w 1957388"/>
                  <a:gd name="connsiteY1" fmla="*/ 442913 h 542925"/>
                  <a:gd name="connsiteX2" fmla="*/ 1957388 w 1957388"/>
                  <a:gd name="connsiteY2" fmla="*/ 542925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7388" h="542925">
                    <a:moveTo>
                      <a:pt x="0" y="0"/>
                    </a:moveTo>
                    <a:cubicBezTo>
                      <a:pt x="208359" y="176213"/>
                      <a:pt x="416719" y="352426"/>
                      <a:pt x="742950" y="442913"/>
                    </a:cubicBezTo>
                    <a:cubicBezTo>
                      <a:pt x="1069181" y="533400"/>
                      <a:pt x="1513284" y="538162"/>
                      <a:pt x="1957388" y="542925"/>
                    </a:cubicBezTo>
                  </a:path>
                </a:pathLst>
              </a:custGeom>
              <a:noFill/>
              <a:ln w="25400">
                <a:solidFill>
                  <a:srgbClr val="8DA0CC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42C1BB1B-FD3F-B649-AE63-78D47D6F631B}"/>
                  </a:ext>
                </a:extLst>
              </p:cNvPr>
              <p:cNvSpPr/>
              <p:nvPr/>
            </p:nvSpPr>
            <p:spPr>
              <a:xfrm rot="21397394">
                <a:off x="7458075" y="5686425"/>
                <a:ext cx="1614488" cy="281921"/>
              </a:xfrm>
              <a:custGeom>
                <a:avLst/>
                <a:gdLst>
                  <a:gd name="connsiteX0" fmla="*/ 0 w 1614488"/>
                  <a:gd name="connsiteY0" fmla="*/ 257175 h 281921"/>
                  <a:gd name="connsiteX1" fmla="*/ 957263 w 1614488"/>
                  <a:gd name="connsiteY1" fmla="*/ 257175 h 281921"/>
                  <a:gd name="connsiteX2" fmla="*/ 1614488 w 1614488"/>
                  <a:gd name="connsiteY2" fmla="*/ 0 h 2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4488" h="281921">
                    <a:moveTo>
                      <a:pt x="0" y="257175"/>
                    </a:moveTo>
                    <a:cubicBezTo>
                      <a:pt x="344091" y="278606"/>
                      <a:pt x="688182" y="300038"/>
                      <a:pt x="957263" y="257175"/>
                    </a:cubicBezTo>
                    <a:cubicBezTo>
                      <a:pt x="1226344" y="214312"/>
                      <a:pt x="1420416" y="107156"/>
                      <a:pt x="1614488" y="0"/>
                    </a:cubicBezTo>
                  </a:path>
                </a:pathLst>
              </a:custGeom>
              <a:noFill/>
              <a:ln w="25400">
                <a:solidFill>
                  <a:srgbClr val="8DA0CC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405C342-D213-5840-B645-148CA1554A03}"/>
                </a:ext>
              </a:extLst>
            </p:cNvPr>
            <p:cNvSpPr txBox="1"/>
            <p:nvPr/>
          </p:nvSpPr>
          <p:spPr>
            <a:xfrm>
              <a:off x="9264352" y="4090667"/>
              <a:ext cx="140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Place cell</a:t>
              </a:r>
              <a:r>
                <a:rPr lang="en-GB" sz="1400" baseline="-250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117</a:t>
              </a:r>
            </a:p>
            <a:p>
              <a:pPr algn="l"/>
              <a:r>
                <a:rPr lang="en-GB" sz="1400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after exploration</a:t>
              </a:r>
              <a:endParaRPr lang="en-GB" sz="1400" baseline="-25000" dirty="0">
                <a:solidFill>
                  <a:schemeClr val="bg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2AE8EC1-DE40-B04D-80A6-55DF32AC1F94}"/>
              </a:ext>
            </a:extLst>
          </p:cNvPr>
          <p:cNvCxnSpPr>
            <a:stCxn id="19" idx="4"/>
            <a:endCxn id="26" idx="0"/>
          </p:cNvCxnSpPr>
          <p:nvPr/>
        </p:nvCxnSpPr>
        <p:spPr>
          <a:xfrm>
            <a:off x="1847528" y="3583648"/>
            <a:ext cx="0" cy="2293624"/>
          </a:xfrm>
          <a:prstGeom prst="straightConnector1">
            <a:avLst/>
          </a:prstGeom>
          <a:ln w="25400">
            <a:solidFill>
              <a:srgbClr val="8DA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31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/>
              <a:t>Successor theory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3079CAB-AEB1-B045-B074-17A3977108CD}"/>
              </a:ext>
            </a:extLst>
          </p:cNvPr>
          <p:cNvGrpSpPr/>
          <p:nvPr/>
        </p:nvGrpSpPr>
        <p:grpSpPr>
          <a:xfrm>
            <a:off x="9768408" y="1628800"/>
            <a:ext cx="2160240" cy="576064"/>
            <a:chOff x="8400256" y="1628800"/>
            <a:chExt cx="2160240" cy="576064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104E30F9-59E2-B44E-9D1C-120FC0F3205D}"/>
                </a:ext>
              </a:extLst>
            </p:cNvPr>
            <p:cNvSpPr/>
            <p:nvPr/>
          </p:nvSpPr>
          <p:spPr>
            <a:xfrm>
              <a:off x="8400256" y="1628800"/>
              <a:ext cx="2160240" cy="576064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645515C-3FA6-4240-8DBE-132801679DFD}"/>
                </a:ext>
              </a:extLst>
            </p:cNvPr>
            <p:cNvGrpSpPr/>
            <p:nvPr/>
          </p:nvGrpSpPr>
          <p:grpSpPr>
            <a:xfrm>
              <a:off x="8544272" y="1671191"/>
              <a:ext cx="1897215" cy="461665"/>
              <a:chOff x="9401579" y="1844824"/>
              <a:chExt cx="1897215" cy="46166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405DF22-8BA4-0146-A39F-17B6111FE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401579" y="1916832"/>
                <a:ext cx="510845" cy="32588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03A5325-DC62-964E-81F2-B2E3958AB8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88488" y="1916832"/>
                <a:ext cx="810306" cy="325884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592E919-3FF9-184A-B318-EF72D479ADE7}"/>
                  </a:ext>
                </a:extLst>
              </p:cNvPr>
              <p:cNvSpPr txBox="1"/>
              <p:nvPr/>
            </p:nvSpPr>
            <p:spPr>
              <a:xfrm>
                <a:off x="9937106" y="1844824"/>
                <a:ext cx="5565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rgbClr val="FF0000">
                        <a:alpha val="65386"/>
                      </a:srgbClr>
                    </a:solidFill>
                  </a:rPr>
                  <a:t>not</a:t>
                </a:r>
                <a:endParaRPr lang="en-GB" dirty="0">
                  <a:solidFill>
                    <a:srgbClr val="FF0000">
                      <a:alpha val="65386"/>
                    </a:srgbClr>
                  </a:solidFill>
                </a:endParaRPr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70F4D6E-1E52-1C46-9A88-E66A8461764F}"/>
              </a:ext>
            </a:extLst>
          </p:cNvPr>
          <p:cNvGrpSpPr/>
          <p:nvPr/>
        </p:nvGrpSpPr>
        <p:grpSpPr>
          <a:xfrm>
            <a:off x="407368" y="2708919"/>
            <a:ext cx="11737304" cy="1377211"/>
            <a:chOff x="407368" y="2708919"/>
            <a:chExt cx="11737304" cy="137721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6D72A0E-4476-6947-A244-CD5597FBF043}"/>
                </a:ext>
              </a:extLst>
            </p:cNvPr>
            <p:cNvGrpSpPr/>
            <p:nvPr/>
          </p:nvGrpSpPr>
          <p:grpSpPr>
            <a:xfrm>
              <a:off x="6607504" y="2996952"/>
              <a:ext cx="2656848" cy="936104"/>
              <a:chOff x="7759632" y="2708920"/>
              <a:chExt cx="2656848" cy="936104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C1D7AA73-4D10-A445-8FF5-8E2AD05585CB}"/>
                  </a:ext>
                </a:extLst>
              </p:cNvPr>
              <p:cNvSpPr/>
              <p:nvPr/>
            </p:nvSpPr>
            <p:spPr>
              <a:xfrm>
                <a:off x="7759632" y="2708920"/>
                <a:ext cx="2656848" cy="936104"/>
              </a:xfrm>
              <a:prstGeom prst="roundRect">
                <a:avLst/>
              </a:prstGeom>
              <a:solidFill>
                <a:schemeClr val="bg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79D2C1C-DDCB-7C45-9216-8319A9B97524}"/>
                  </a:ext>
                </a:extLst>
              </p:cNvPr>
              <p:cNvSpPr txBox="1"/>
              <p:nvPr/>
            </p:nvSpPr>
            <p:spPr>
              <a:xfrm>
                <a:off x="7827807" y="2757699"/>
                <a:ext cx="2520498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Cheap dot-product</a:t>
                </a:r>
              </a:p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 over states. 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6B1909-DC78-4D43-9899-F74D905D467F}"/>
                </a:ext>
              </a:extLst>
            </p:cNvPr>
            <p:cNvGrpSpPr/>
            <p:nvPr/>
          </p:nvGrpSpPr>
          <p:grpSpPr>
            <a:xfrm>
              <a:off x="9380016" y="2996952"/>
              <a:ext cx="2656848" cy="936104"/>
              <a:chOff x="7759632" y="2708920"/>
              <a:chExt cx="2656848" cy="936104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245C3EF-7D6F-7345-83C1-8D887552B84A}"/>
                  </a:ext>
                </a:extLst>
              </p:cNvPr>
              <p:cNvSpPr/>
              <p:nvPr/>
            </p:nvSpPr>
            <p:spPr>
              <a:xfrm>
                <a:off x="7759632" y="2708920"/>
                <a:ext cx="2656848" cy="936104"/>
              </a:xfrm>
              <a:prstGeom prst="roundRect">
                <a:avLst/>
              </a:prstGeom>
              <a:solidFill>
                <a:schemeClr val="bg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3672BB1-4922-924F-886D-A091E402B1E2}"/>
                  </a:ext>
                </a:extLst>
              </p:cNvPr>
              <p:cNvSpPr txBox="1"/>
              <p:nvPr/>
            </p:nvSpPr>
            <p:spPr>
              <a:xfrm>
                <a:off x="7827807" y="2757699"/>
                <a:ext cx="24804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GB" sz="2400" dirty="0">
                    <a:solidFill>
                      <a:schemeClr val="bg1"/>
                    </a:solidFill>
                  </a:rPr>
                  <a:t>If R(s) changes, all is not lost!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41" name="Graphic 40" descr="Tick with solid fill">
              <a:extLst>
                <a:ext uri="{FF2B5EF4-FFF2-40B4-BE49-F238E27FC236}">
                  <a16:creationId xmlns:a16="http://schemas.microsoft.com/office/drawing/2014/main" id="{24DEF185-5200-9B4C-854A-26A903E07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60296" y="2708919"/>
              <a:ext cx="576065" cy="576065"/>
            </a:xfrm>
            <a:prstGeom prst="rect">
              <a:avLst/>
            </a:prstGeom>
          </p:spPr>
        </p:pic>
        <p:pic>
          <p:nvPicPr>
            <p:cNvPr id="42" name="Graphic 41" descr="Tick with solid fill">
              <a:extLst>
                <a:ext uri="{FF2B5EF4-FFF2-40B4-BE49-F238E27FC236}">
                  <a16:creationId xmlns:a16="http://schemas.microsoft.com/office/drawing/2014/main" id="{E4C448AA-20F6-7044-9D3C-14D7E0D88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568607" y="2708919"/>
              <a:ext cx="576065" cy="576065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124D625-3131-CE46-81AE-F7F31514105F}"/>
              </a:ext>
            </a:extLst>
          </p:cNvPr>
          <p:cNvGrpSpPr/>
          <p:nvPr/>
        </p:nvGrpSpPr>
        <p:grpSpPr>
          <a:xfrm>
            <a:off x="407368" y="4666137"/>
            <a:ext cx="11737305" cy="1324246"/>
            <a:chOff x="407368" y="4666137"/>
            <a:chExt cx="11737305" cy="132424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7382795-CB49-5F4D-A8D3-2E87FBBD566D}"/>
                </a:ext>
              </a:extLst>
            </p:cNvPr>
            <p:cNvGrpSpPr/>
            <p:nvPr/>
          </p:nvGrpSpPr>
          <p:grpSpPr>
            <a:xfrm>
              <a:off x="7896200" y="4666137"/>
              <a:ext cx="4248473" cy="1231686"/>
              <a:chOff x="7687624" y="4666137"/>
              <a:chExt cx="4248473" cy="1231686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ADB9EED-9392-444E-A89F-226BE0EDE5B7}"/>
                  </a:ext>
                </a:extLst>
              </p:cNvPr>
              <p:cNvGrpSpPr/>
              <p:nvPr/>
            </p:nvGrpSpPr>
            <p:grpSpPr>
              <a:xfrm>
                <a:off x="7687624" y="4954912"/>
                <a:ext cx="2656848" cy="936104"/>
                <a:chOff x="7759632" y="2708920"/>
                <a:chExt cx="2656848" cy="936104"/>
              </a:xfrm>
            </p:grpSpPr>
            <p:sp>
              <p:nvSpPr>
                <p:cNvPr id="31" name="Rounded Rectangle 30">
                  <a:extLst>
                    <a:ext uri="{FF2B5EF4-FFF2-40B4-BE49-F238E27FC236}">
                      <a16:creationId xmlns:a16="http://schemas.microsoft.com/office/drawing/2014/main" id="{8DE4BF12-48B3-C94D-8473-CD1DD2C9D554}"/>
                    </a:ext>
                  </a:extLst>
                </p:cNvPr>
                <p:cNvSpPr/>
                <p:nvPr/>
              </p:nvSpPr>
              <p:spPr>
                <a:xfrm>
                  <a:off x="7759632" y="2708920"/>
                  <a:ext cx="2656848" cy="936104"/>
                </a:xfrm>
                <a:prstGeom prst="roundRect">
                  <a:avLst/>
                </a:prstGeom>
                <a:solidFill>
                  <a:schemeClr val="bg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91432D9C-B77D-724E-B9D2-DB8A0B57FBF6}"/>
                    </a:ext>
                  </a:extLst>
                </p:cNvPr>
                <p:cNvSpPr txBox="1"/>
                <p:nvPr/>
              </p:nvSpPr>
              <p:spPr>
                <a:xfrm>
                  <a:off x="7814752" y="2757699"/>
                  <a:ext cx="2465160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en-GB" sz="2400" dirty="0">
                      <a:solidFill>
                        <a:schemeClr val="bg1"/>
                      </a:solidFill>
                    </a:rPr>
                    <a:t>Discounted sum of future occupancies</a:t>
                  </a:r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83DA975-EB07-8647-AF27-E2A6611A1D20}"/>
                  </a:ext>
                </a:extLst>
              </p:cNvPr>
              <p:cNvGrpSpPr/>
              <p:nvPr/>
            </p:nvGrpSpPr>
            <p:grpSpPr>
              <a:xfrm>
                <a:off x="10452375" y="4961719"/>
                <a:ext cx="1404265" cy="936104"/>
                <a:chOff x="7719904" y="2708920"/>
                <a:chExt cx="1404265" cy="936104"/>
              </a:xfrm>
            </p:grpSpPr>
            <p:sp>
              <p:nvSpPr>
                <p:cNvPr id="34" name="Rounded Rectangle 33">
                  <a:extLst>
                    <a:ext uri="{FF2B5EF4-FFF2-40B4-BE49-F238E27FC236}">
                      <a16:creationId xmlns:a16="http://schemas.microsoft.com/office/drawing/2014/main" id="{91177893-0913-9F4F-8A67-87746C7AE2D5}"/>
                    </a:ext>
                  </a:extLst>
                </p:cNvPr>
                <p:cNvSpPr/>
                <p:nvPr/>
              </p:nvSpPr>
              <p:spPr>
                <a:xfrm>
                  <a:off x="7759632" y="2708920"/>
                  <a:ext cx="1328424" cy="936104"/>
                </a:xfrm>
                <a:prstGeom prst="roundRect">
                  <a:avLst/>
                </a:prstGeom>
                <a:solidFill>
                  <a:schemeClr val="bg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D4089D00-4463-D840-9913-8FF2A7BD106A}"/>
                    </a:ext>
                  </a:extLst>
                </p:cNvPr>
                <p:cNvSpPr txBox="1"/>
                <p:nvPr/>
              </p:nvSpPr>
              <p:spPr>
                <a:xfrm>
                  <a:off x="7719904" y="2757699"/>
                  <a:ext cx="1404265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2400" dirty="0">
                      <a:solidFill>
                        <a:schemeClr val="bg1"/>
                      </a:solidFill>
                    </a:rPr>
                    <a:t>TD learnable</a:t>
                  </a:r>
                </a:p>
              </p:txBody>
            </p:sp>
          </p:grpSp>
          <p:pic>
            <p:nvPicPr>
              <p:cNvPr id="44" name="Graphic 43" descr="Tick with solid fill">
                <a:extLst>
                  <a:ext uri="{FF2B5EF4-FFF2-40B4-BE49-F238E27FC236}">
                    <a16:creationId xmlns:a16="http://schemas.microsoft.com/office/drawing/2014/main" id="{2ABC0CCD-BB63-3544-BA24-9BE311914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60032" y="4666137"/>
                <a:ext cx="576065" cy="57606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60883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Single room exploration – One hot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DA567F-F15E-9742-8D8D-EEFD220610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5360" y="3645024"/>
            <a:ext cx="3119908" cy="311990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1EC9B4B-24FC-C242-A139-ADB014F61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888" y="5819750"/>
            <a:ext cx="2332236" cy="41756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80B3CFE-E6C6-1141-8041-6A76F0BA05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736732" y="3611183"/>
            <a:ext cx="3119908" cy="3119908"/>
          </a:xfrm>
          <a:prstGeom prst="rect">
            <a:avLst/>
          </a:prstGeom>
        </p:spPr>
      </p:pic>
      <p:sp>
        <p:nvSpPr>
          <p:cNvPr id="37" name="Freeform 36">
            <a:extLst>
              <a:ext uri="{FF2B5EF4-FFF2-40B4-BE49-F238E27FC236}">
                <a16:creationId xmlns:a16="http://schemas.microsoft.com/office/drawing/2014/main" id="{8AFFB08A-0973-814E-9908-6D3CAAC5F3B0}"/>
              </a:ext>
            </a:extLst>
          </p:cNvPr>
          <p:cNvSpPr/>
          <p:nvPr/>
        </p:nvSpPr>
        <p:spPr>
          <a:xfrm>
            <a:off x="3028950" y="5429250"/>
            <a:ext cx="1957388" cy="542925"/>
          </a:xfrm>
          <a:custGeom>
            <a:avLst/>
            <a:gdLst>
              <a:gd name="connsiteX0" fmla="*/ 0 w 1957388"/>
              <a:gd name="connsiteY0" fmla="*/ 0 h 542925"/>
              <a:gd name="connsiteX1" fmla="*/ 742950 w 1957388"/>
              <a:gd name="connsiteY1" fmla="*/ 442913 h 542925"/>
              <a:gd name="connsiteX2" fmla="*/ 1957388 w 1957388"/>
              <a:gd name="connsiteY2" fmla="*/ 542925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57388" h="542925">
                <a:moveTo>
                  <a:pt x="0" y="0"/>
                </a:moveTo>
                <a:cubicBezTo>
                  <a:pt x="208359" y="176213"/>
                  <a:pt x="416719" y="352426"/>
                  <a:pt x="742950" y="442913"/>
                </a:cubicBezTo>
                <a:cubicBezTo>
                  <a:pt x="1069181" y="533400"/>
                  <a:pt x="1513284" y="538162"/>
                  <a:pt x="1957388" y="542925"/>
                </a:cubicBezTo>
              </a:path>
            </a:pathLst>
          </a:custGeom>
          <a:noFill/>
          <a:ln w="25400">
            <a:solidFill>
              <a:srgbClr val="8DA0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42C1BB1B-FD3F-B649-AE63-78D47D6F631B}"/>
              </a:ext>
            </a:extLst>
          </p:cNvPr>
          <p:cNvSpPr/>
          <p:nvPr/>
        </p:nvSpPr>
        <p:spPr>
          <a:xfrm rot="21397394">
            <a:off x="7458075" y="5686425"/>
            <a:ext cx="1614488" cy="281921"/>
          </a:xfrm>
          <a:custGeom>
            <a:avLst/>
            <a:gdLst>
              <a:gd name="connsiteX0" fmla="*/ 0 w 1614488"/>
              <a:gd name="connsiteY0" fmla="*/ 257175 h 281921"/>
              <a:gd name="connsiteX1" fmla="*/ 957263 w 1614488"/>
              <a:gd name="connsiteY1" fmla="*/ 257175 h 281921"/>
              <a:gd name="connsiteX2" fmla="*/ 1614488 w 1614488"/>
              <a:gd name="connsiteY2" fmla="*/ 0 h 281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14488" h="281921">
                <a:moveTo>
                  <a:pt x="0" y="257175"/>
                </a:moveTo>
                <a:cubicBezTo>
                  <a:pt x="344091" y="278606"/>
                  <a:pt x="688182" y="300038"/>
                  <a:pt x="957263" y="257175"/>
                </a:cubicBezTo>
                <a:cubicBezTo>
                  <a:pt x="1226344" y="214312"/>
                  <a:pt x="1420416" y="107156"/>
                  <a:pt x="1614488" y="0"/>
                </a:cubicBezTo>
              </a:path>
            </a:pathLst>
          </a:custGeom>
          <a:noFill/>
          <a:ln w="25400">
            <a:solidFill>
              <a:srgbClr val="8DA0CC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D05083E6-F0A6-DB44-9BDB-F28DC677C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5052" y="2204864"/>
            <a:ext cx="3119908" cy="311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22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31613-545F-5F4E-9127-B83C39681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73" y="-459432"/>
            <a:ext cx="12210015" cy="3850485"/>
          </a:xfrm>
        </p:spPr>
        <p:txBody>
          <a:bodyPr>
            <a:normAutofit/>
          </a:bodyPr>
          <a:lstStyle/>
          <a:p>
            <a:r>
              <a:rPr lang="en-GB" dirty="0"/>
              <a:t>Grid cells of</a:t>
            </a:r>
            <a:br>
              <a:rPr lang="en-GB" dirty="0"/>
            </a:br>
            <a:r>
              <a:rPr lang="en-GB" dirty="0"/>
              <a:t> various length</a:t>
            </a:r>
            <a:br>
              <a:rPr lang="en-GB" dirty="0"/>
            </a:br>
            <a:r>
              <a:rPr lang="en-GB" dirty="0"/>
              <a:t> scales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3208CB-ED7B-0345-B309-EB696AFD9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4" y="-171400"/>
            <a:ext cx="7848872" cy="784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01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D8D8-8BB7-F745-9CA3-1B1370EAE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Multiroom room exploration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F59EA6-E429-B54E-B2B5-F74EBECEFCD2}"/>
              </a:ext>
            </a:extLst>
          </p:cNvPr>
          <p:cNvGrpSpPr/>
          <p:nvPr/>
        </p:nvGrpSpPr>
        <p:grpSpPr>
          <a:xfrm>
            <a:off x="138464" y="3762600"/>
            <a:ext cx="5669504" cy="2834752"/>
            <a:chOff x="-24680" y="3477869"/>
            <a:chExt cx="5669504" cy="28347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C75FABA-2079-5F4B-A830-8B08ED2EC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4680" y="3477869"/>
              <a:ext cx="5669504" cy="2834752"/>
            </a:xfrm>
            <a:prstGeom prst="rect">
              <a:avLst/>
            </a:prstGeom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AD3903-BCDB-0749-BD07-0527BDB5A751}"/>
                </a:ext>
              </a:extLst>
            </p:cNvPr>
            <p:cNvCxnSpPr/>
            <p:nvPr/>
          </p:nvCxnSpPr>
          <p:spPr>
            <a:xfrm>
              <a:off x="2808234" y="4605562"/>
              <a:ext cx="0" cy="576064"/>
            </a:xfrm>
            <a:prstGeom prst="line">
              <a:avLst/>
            </a:prstGeom>
            <a:ln w="22225">
              <a:solidFill>
                <a:srgbClr val="A9A9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9709F6-11C7-5040-AF5B-9ECD8D54E39B}"/>
                </a:ext>
              </a:extLst>
            </p:cNvPr>
            <p:cNvCxnSpPr/>
            <p:nvPr/>
          </p:nvCxnSpPr>
          <p:spPr>
            <a:xfrm>
              <a:off x="2808234" y="4589931"/>
              <a:ext cx="0" cy="576064"/>
            </a:xfrm>
            <a:prstGeom prst="line">
              <a:avLst/>
            </a:prstGeom>
            <a:ln w="21590">
              <a:solidFill>
                <a:srgbClr val="A9A9A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C04AFBDA-2B50-434E-BCC4-F38F54C17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66" y="1098303"/>
            <a:ext cx="5669506" cy="2834753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7E2327A-A096-744E-AA69-C61C76508CC3}"/>
              </a:ext>
            </a:extLst>
          </p:cNvPr>
          <p:cNvGrpSpPr/>
          <p:nvPr/>
        </p:nvGrpSpPr>
        <p:grpSpPr>
          <a:xfrm>
            <a:off x="6569852" y="1124744"/>
            <a:ext cx="5669506" cy="5472608"/>
            <a:chOff x="6569852" y="1124744"/>
            <a:chExt cx="5669506" cy="547260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2047D76-78E9-494B-B478-2C883CF31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76456" y="3765901"/>
              <a:ext cx="5662902" cy="2831451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F678663-8B48-124A-8B7A-E5D9097A9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9852" y="1124744"/>
              <a:ext cx="5669506" cy="2834753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D8314A-FEFE-E548-B1F9-EE6E55B8B9C9}"/>
              </a:ext>
            </a:extLst>
          </p:cNvPr>
          <p:cNvGrpSpPr/>
          <p:nvPr/>
        </p:nvGrpSpPr>
        <p:grpSpPr>
          <a:xfrm>
            <a:off x="-312712" y="1987004"/>
            <a:ext cx="7488832" cy="3764159"/>
            <a:chOff x="-96688" y="6887374"/>
            <a:chExt cx="7488832" cy="376415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961AB03-7FEE-5242-89AE-CD5702CEA272}"/>
                </a:ext>
              </a:extLst>
            </p:cNvPr>
            <p:cNvGrpSpPr/>
            <p:nvPr/>
          </p:nvGrpSpPr>
          <p:grpSpPr>
            <a:xfrm>
              <a:off x="-96688" y="6887374"/>
              <a:ext cx="7488832" cy="3744416"/>
              <a:chOff x="-240704" y="6887374"/>
              <a:chExt cx="7488832" cy="3744416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22B4966A-666E-7B4D-936C-25755EC6C35B}"/>
                  </a:ext>
                </a:extLst>
              </p:cNvPr>
              <p:cNvGrpSpPr/>
              <p:nvPr/>
            </p:nvGrpSpPr>
            <p:grpSpPr>
              <a:xfrm>
                <a:off x="-240704" y="6887374"/>
                <a:ext cx="7488832" cy="3744416"/>
                <a:chOff x="-456728" y="1700808"/>
                <a:chExt cx="7488832" cy="3744416"/>
              </a:xfrm>
            </p:grpSpPr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77413F9F-C2BA-AA48-B855-28E2C12F52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456728" y="1700808"/>
                  <a:ext cx="7488832" cy="3744416"/>
                </a:xfrm>
                <a:prstGeom prst="rect">
                  <a:avLst/>
                </a:prstGeom>
              </p:spPr>
            </p:pic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E584053F-A7C9-F042-8F5D-05C58698AB8B}"/>
                    </a:ext>
                  </a:extLst>
                </p:cNvPr>
                <p:cNvSpPr/>
                <p:nvPr/>
              </p:nvSpPr>
              <p:spPr>
                <a:xfrm>
                  <a:off x="1458867" y="3572662"/>
                  <a:ext cx="1883121" cy="461726"/>
                </a:xfrm>
                <a:prstGeom prst="rect">
                  <a:avLst/>
                </a:prstGeom>
                <a:noFill/>
                <a:ln w="34925">
                  <a:solidFill>
                    <a:srgbClr val="66C3A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47E2427-3D0D-834C-A22D-45EC790AE5B1}"/>
                  </a:ext>
                </a:extLst>
              </p:cNvPr>
              <p:cNvSpPr/>
              <p:nvPr/>
            </p:nvSpPr>
            <p:spPr>
              <a:xfrm>
                <a:off x="2655443" y="8277759"/>
                <a:ext cx="1883121" cy="461726"/>
              </a:xfrm>
              <a:prstGeom prst="rect">
                <a:avLst/>
              </a:prstGeom>
              <a:noFill/>
              <a:ln w="34925">
                <a:solidFill>
                  <a:srgbClr val="FD8D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14D3988-D6B2-AF4B-892C-D0BDEE99002A}"/>
                </a:ext>
              </a:extLst>
            </p:cNvPr>
            <p:cNvSpPr txBox="1"/>
            <p:nvPr/>
          </p:nvSpPr>
          <p:spPr>
            <a:xfrm>
              <a:off x="734202" y="10282201"/>
              <a:ext cx="5912644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Mixture of </a:t>
              </a:r>
              <a:r>
                <a:rPr lang="en-GB" dirty="0">
                  <a:solidFill>
                    <a:srgbClr val="66C3A4"/>
                  </a:solidFill>
                </a:rPr>
                <a:t>globally coherent 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and</a:t>
              </a:r>
              <a:r>
                <a:rPr lang="en-GB" dirty="0">
                  <a:solidFill>
                    <a:srgbClr val="FD8D62"/>
                  </a:solidFill>
                </a:rPr>
                <a:t> locally coherent </a:t>
              </a:r>
              <a:r>
                <a:rPr lang="en-GB" dirty="0">
                  <a:solidFill>
                    <a:schemeClr val="bg1">
                      <a:lumMod val="60000"/>
                      <a:lumOff val="40000"/>
                    </a:schemeClr>
                  </a:solidFill>
                </a:rPr>
                <a:t>grid cells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432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87D440E-8ED0-F443-A24B-9A62F1A37962}"/>
              </a:ext>
            </a:extLst>
          </p:cNvPr>
          <p:cNvSpPr txBox="1">
            <a:spLocks/>
          </p:cNvSpPr>
          <p:nvPr/>
        </p:nvSpPr>
        <p:spPr>
          <a:xfrm>
            <a:off x="-24680" y="548680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Behaviourally biased place cells: Loop maze </a:t>
            </a:r>
          </a:p>
        </p:txBody>
      </p:sp>
      <p:pic>
        <p:nvPicPr>
          <p:cNvPr id="7" name="placeAnimation_1023_1" descr="placeAnimation_1023_1">
            <a:hlinkClick r:id="" action="ppaction://media"/>
            <a:extLst>
              <a:ext uri="{FF2B5EF4-FFF2-40B4-BE49-F238E27FC236}">
                <a16:creationId xmlns:a16="http://schemas.microsoft.com/office/drawing/2014/main" id="{E22BAF96-95D0-784D-8321-A13FC3E24E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801544" y="5135509"/>
            <a:ext cx="27796705" cy="1389835"/>
          </a:xfrm>
          <a:prstGeom prst="rect">
            <a:avLst/>
          </a:prstGeom>
        </p:spPr>
      </p:pic>
      <p:pic>
        <p:nvPicPr>
          <p:cNvPr id="8" name="placeAnimation_1023" descr="placeAnimation_1023">
            <a:hlinkClick r:id="" action="ppaction://media"/>
            <a:extLst>
              <a:ext uri="{FF2B5EF4-FFF2-40B4-BE49-F238E27FC236}">
                <a16:creationId xmlns:a16="http://schemas.microsoft.com/office/drawing/2014/main" id="{75344957-56F9-674C-BB05-C66D85EF3A6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99927" y="3053430"/>
            <a:ext cx="27796705" cy="1389835"/>
          </a:xfrm>
          <a:prstGeom prst="rect">
            <a:avLst/>
          </a:prstGeom>
        </p:spPr>
      </p:pic>
      <p:pic>
        <p:nvPicPr>
          <p:cNvPr id="9" name="placeAnimation_1022" descr="placeAnimation_1022">
            <a:hlinkClick r:id="" action="ppaction://media"/>
            <a:extLst>
              <a:ext uri="{FF2B5EF4-FFF2-40B4-BE49-F238E27FC236}">
                <a16:creationId xmlns:a16="http://schemas.microsoft.com/office/drawing/2014/main" id="{6A494BF4-0F79-8947-864E-123A9649C27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7801544" y="4085510"/>
            <a:ext cx="27796705" cy="13898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8F38DB-CE79-FD48-8E5D-6313E536571E}"/>
              </a:ext>
            </a:extLst>
          </p:cNvPr>
          <p:cNvSpPr txBox="1"/>
          <p:nvPr/>
        </p:nvSpPr>
        <p:spPr>
          <a:xfrm>
            <a:off x="2279576" y="6266762"/>
            <a:ext cx="4270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τ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 8s, v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=</a:t>
            </a:r>
            <a:r>
              <a:rPr lang="el-GR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0.16m/s ==&gt; PC size ~=  </a:t>
            </a:r>
            <a:r>
              <a:rPr lang="en-GB" dirty="0">
                <a:solidFill>
                  <a:srgbClr val="66C3A4"/>
                </a:solidFill>
              </a:rPr>
              <a:t>1.3m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737B51-FA7A-9C48-AC7E-AE4D672BC92F}"/>
              </a:ext>
            </a:extLst>
          </p:cNvPr>
          <p:cNvCxnSpPr/>
          <p:nvPr/>
        </p:nvCxnSpPr>
        <p:spPr>
          <a:xfrm>
            <a:off x="6550489" y="6431732"/>
            <a:ext cx="3600000" cy="0"/>
          </a:xfrm>
          <a:prstGeom prst="line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569CCDF-D13C-604F-AEC5-37A742B353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5077" y="1205645"/>
            <a:ext cx="52705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82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07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0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87D440E-8ED0-F443-A24B-9A62F1A37962}"/>
              </a:ext>
            </a:extLst>
          </p:cNvPr>
          <p:cNvSpPr txBox="1">
            <a:spLocks/>
          </p:cNvSpPr>
          <p:nvPr/>
        </p:nvSpPr>
        <p:spPr>
          <a:xfrm>
            <a:off x="-24680" y="548680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Behaviourally biased place cells: T-Maze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92953F-2A2E-E24E-8EFA-D1796D25B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8248" y="2225708"/>
            <a:ext cx="3744416" cy="2931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B97E46-CBC8-9949-BE61-A77CC035D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832" y="1268760"/>
            <a:ext cx="2829598" cy="51157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95865E0-15D8-4149-9608-BF6936103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76" y="1340768"/>
            <a:ext cx="2956492" cy="5057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9B522F-FE46-2D4C-AF9A-708888BD0308}"/>
              </a:ext>
            </a:extLst>
          </p:cNvPr>
          <p:cNvSpPr txBox="1"/>
          <p:nvPr/>
        </p:nvSpPr>
        <p:spPr>
          <a:xfrm>
            <a:off x="9085943" y="1857829"/>
            <a:ext cx="1689886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Successor matrix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C818F9-BEF8-5C42-89EE-726CCB62BC84}"/>
              </a:ext>
            </a:extLst>
          </p:cNvPr>
          <p:cNvSpPr txBox="1"/>
          <p:nvPr/>
        </p:nvSpPr>
        <p:spPr>
          <a:xfrm>
            <a:off x="1112679" y="1812051"/>
            <a:ext cx="139717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Feature cells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064E8D-1740-7D4E-BC8B-E5432C13B2E2}"/>
              </a:ext>
            </a:extLst>
          </p:cNvPr>
          <p:cNvSpPr txBox="1"/>
          <p:nvPr/>
        </p:nvSpPr>
        <p:spPr>
          <a:xfrm>
            <a:off x="4683150" y="1340768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place cell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B8CDD7-CA4B-144B-B722-4B2A5353665A}"/>
              </a:ext>
            </a:extLst>
          </p:cNvPr>
          <p:cNvSpPr txBox="1"/>
          <p:nvPr/>
        </p:nvSpPr>
        <p:spPr>
          <a:xfrm>
            <a:off x="3379548" y="3269503"/>
            <a:ext cx="630301" cy="1200329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66%</a:t>
            </a: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dirty="0">
                <a:solidFill>
                  <a:srgbClr val="8DA0CC"/>
                </a:solidFill>
              </a:rPr>
              <a:t>34%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3A937447-C548-4446-B197-7D1F350D9440}"/>
              </a:ext>
            </a:extLst>
          </p:cNvPr>
          <p:cNvSpPr/>
          <p:nvPr/>
        </p:nvSpPr>
        <p:spPr>
          <a:xfrm>
            <a:off x="2867337" y="3501008"/>
            <a:ext cx="348343" cy="275771"/>
          </a:xfrm>
          <a:custGeom>
            <a:avLst/>
            <a:gdLst>
              <a:gd name="connsiteX0" fmla="*/ 0 w 348343"/>
              <a:gd name="connsiteY0" fmla="*/ 261257 h 275771"/>
              <a:gd name="connsiteX1" fmla="*/ 290285 w 348343"/>
              <a:gd name="connsiteY1" fmla="*/ 246743 h 275771"/>
              <a:gd name="connsiteX2" fmla="*/ 348343 w 348343"/>
              <a:gd name="connsiteY2" fmla="*/ 0 h 27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343" h="275771">
                <a:moveTo>
                  <a:pt x="0" y="261257"/>
                </a:moveTo>
                <a:cubicBezTo>
                  <a:pt x="116114" y="275771"/>
                  <a:pt x="232228" y="290286"/>
                  <a:pt x="290285" y="246743"/>
                </a:cubicBezTo>
                <a:cubicBezTo>
                  <a:pt x="348342" y="203200"/>
                  <a:pt x="348342" y="101600"/>
                  <a:pt x="348343" y="0"/>
                </a:cubicBezTo>
              </a:path>
            </a:pathLst>
          </a:custGeom>
          <a:noFill/>
          <a:ln w="25400">
            <a:gradFill flip="none" rotWithShape="1">
              <a:gsLst>
                <a:gs pos="0">
                  <a:srgbClr val="66C3A4"/>
                </a:gs>
                <a:gs pos="100000">
                  <a:srgbClr val="FD8D62"/>
                </a:gs>
              </a:gsLst>
              <a:lin ang="0" scaled="1"/>
              <a:tileRect/>
            </a:gra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C34103F-A68F-0D46-ACEE-261493B2FC24}"/>
              </a:ext>
            </a:extLst>
          </p:cNvPr>
          <p:cNvSpPr/>
          <p:nvPr/>
        </p:nvSpPr>
        <p:spPr>
          <a:xfrm flipV="1">
            <a:off x="2867337" y="3861048"/>
            <a:ext cx="348343" cy="275771"/>
          </a:xfrm>
          <a:custGeom>
            <a:avLst/>
            <a:gdLst>
              <a:gd name="connsiteX0" fmla="*/ 0 w 348343"/>
              <a:gd name="connsiteY0" fmla="*/ 261257 h 275771"/>
              <a:gd name="connsiteX1" fmla="*/ 290285 w 348343"/>
              <a:gd name="connsiteY1" fmla="*/ 246743 h 275771"/>
              <a:gd name="connsiteX2" fmla="*/ 348343 w 348343"/>
              <a:gd name="connsiteY2" fmla="*/ 0 h 27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343" h="275771">
                <a:moveTo>
                  <a:pt x="0" y="261257"/>
                </a:moveTo>
                <a:cubicBezTo>
                  <a:pt x="116114" y="275771"/>
                  <a:pt x="232228" y="290286"/>
                  <a:pt x="290285" y="246743"/>
                </a:cubicBezTo>
                <a:cubicBezTo>
                  <a:pt x="348342" y="203200"/>
                  <a:pt x="348342" y="101600"/>
                  <a:pt x="348343" y="0"/>
                </a:cubicBezTo>
              </a:path>
            </a:pathLst>
          </a:custGeom>
          <a:noFill/>
          <a:ln w="25400">
            <a:gradFill flip="none" rotWithShape="1">
              <a:gsLst>
                <a:gs pos="0">
                  <a:srgbClr val="66C3A4"/>
                </a:gs>
                <a:gs pos="100000">
                  <a:srgbClr val="8DA0CC"/>
                </a:gs>
              </a:gsLst>
              <a:lin ang="0" scaled="1"/>
              <a:tileRect/>
            </a:gra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9C449D7C-0445-DF43-97CC-57FDD05CE4EC}"/>
              </a:ext>
            </a:extLst>
          </p:cNvPr>
          <p:cNvSpPr/>
          <p:nvPr/>
        </p:nvSpPr>
        <p:spPr>
          <a:xfrm>
            <a:off x="418096" y="3789040"/>
            <a:ext cx="2653568" cy="2814857"/>
          </a:xfrm>
          <a:custGeom>
            <a:avLst/>
            <a:gdLst>
              <a:gd name="connsiteX0" fmla="*/ 2983059 w 2983059"/>
              <a:gd name="connsiteY0" fmla="*/ 2803160 h 3164375"/>
              <a:gd name="connsiteX1" fmla="*/ 2263531 w 2983059"/>
              <a:gd name="connsiteY1" fmla="*/ 3162924 h 3164375"/>
              <a:gd name="connsiteX2" fmla="*/ 539663 w 2983059"/>
              <a:gd name="connsiteY2" fmla="*/ 2683239 h 3164375"/>
              <a:gd name="connsiteX3" fmla="*/ 17 w 2983059"/>
              <a:gd name="connsiteY3" fmla="*/ 494675 h 3164375"/>
              <a:gd name="connsiteX4" fmla="*/ 524672 w 2983059"/>
              <a:gd name="connsiteY4" fmla="*/ 0 h 3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3059" h="3164375">
                <a:moveTo>
                  <a:pt x="2983059" y="2803160"/>
                </a:moveTo>
                <a:cubicBezTo>
                  <a:pt x="2826911" y="2993035"/>
                  <a:pt x="2670764" y="3182911"/>
                  <a:pt x="2263531" y="3162924"/>
                </a:cubicBezTo>
                <a:cubicBezTo>
                  <a:pt x="1856298" y="3142937"/>
                  <a:pt x="916915" y="3127947"/>
                  <a:pt x="539663" y="2683239"/>
                </a:cubicBezTo>
                <a:cubicBezTo>
                  <a:pt x="162411" y="2238531"/>
                  <a:pt x="2515" y="941881"/>
                  <a:pt x="17" y="494675"/>
                </a:cubicBezTo>
                <a:cubicBezTo>
                  <a:pt x="-2481" y="47469"/>
                  <a:pt x="261095" y="23734"/>
                  <a:pt x="524672" y="0"/>
                </a:cubicBezTo>
              </a:path>
            </a:pathLst>
          </a:custGeom>
          <a:noFill/>
          <a:ln w="25400">
            <a:solidFill>
              <a:schemeClr val="bg1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998C852-E3EE-AC45-BEBB-C9803DCEAA80}"/>
              </a:ext>
            </a:extLst>
          </p:cNvPr>
          <p:cNvSpPr/>
          <p:nvPr/>
        </p:nvSpPr>
        <p:spPr>
          <a:xfrm flipV="1">
            <a:off x="418096" y="1062491"/>
            <a:ext cx="2653568" cy="2815200"/>
          </a:xfrm>
          <a:custGeom>
            <a:avLst/>
            <a:gdLst>
              <a:gd name="connsiteX0" fmla="*/ 2983059 w 2983059"/>
              <a:gd name="connsiteY0" fmla="*/ 2803160 h 3164375"/>
              <a:gd name="connsiteX1" fmla="*/ 2263531 w 2983059"/>
              <a:gd name="connsiteY1" fmla="*/ 3162924 h 3164375"/>
              <a:gd name="connsiteX2" fmla="*/ 539663 w 2983059"/>
              <a:gd name="connsiteY2" fmla="*/ 2683239 h 3164375"/>
              <a:gd name="connsiteX3" fmla="*/ 17 w 2983059"/>
              <a:gd name="connsiteY3" fmla="*/ 494675 h 3164375"/>
              <a:gd name="connsiteX4" fmla="*/ 524672 w 2983059"/>
              <a:gd name="connsiteY4" fmla="*/ 0 h 316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3059" h="3164375">
                <a:moveTo>
                  <a:pt x="2983059" y="2803160"/>
                </a:moveTo>
                <a:cubicBezTo>
                  <a:pt x="2826911" y="2993035"/>
                  <a:pt x="2670764" y="3182911"/>
                  <a:pt x="2263531" y="3162924"/>
                </a:cubicBezTo>
                <a:cubicBezTo>
                  <a:pt x="1856298" y="3142937"/>
                  <a:pt x="916915" y="3127947"/>
                  <a:pt x="539663" y="2683239"/>
                </a:cubicBezTo>
                <a:cubicBezTo>
                  <a:pt x="162411" y="2238531"/>
                  <a:pt x="2515" y="941881"/>
                  <a:pt x="17" y="494675"/>
                </a:cubicBezTo>
                <a:cubicBezTo>
                  <a:pt x="-2481" y="47469"/>
                  <a:pt x="261095" y="23734"/>
                  <a:pt x="524672" y="0"/>
                </a:cubicBezTo>
              </a:path>
            </a:pathLst>
          </a:custGeom>
          <a:noFill/>
          <a:ln w="25400">
            <a:solidFill>
              <a:schemeClr val="bg1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2DF1EC-E66C-674F-B1D8-CAB05F0ECAB2}"/>
              </a:ext>
            </a:extLst>
          </p:cNvPr>
          <p:cNvSpPr/>
          <p:nvPr/>
        </p:nvSpPr>
        <p:spPr>
          <a:xfrm>
            <a:off x="8359243" y="2231685"/>
            <a:ext cx="947234" cy="971704"/>
          </a:xfrm>
          <a:prstGeom prst="rect">
            <a:avLst/>
          </a:prstGeom>
          <a:noFill/>
          <a:ln w="254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7A0D50-F981-BF46-8F65-BA5FDF6A4B6A}"/>
              </a:ext>
            </a:extLst>
          </p:cNvPr>
          <p:cNvSpPr/>
          <p:nvPr/>
        </p:nvSpPr>
        <p:spPr>
          <a:xfrm>
            <a:off x="9342372" y="3202861"/>
            <a:ext cx="947234" cy="971704"/>
          </a:xfrm>
          <a:prstGeom prst="rect">
            <a:avLst/>
          </a:prstGeom>
          <a:noFill/>
          <a:ln w="25400">
            <a:solidFill>
              <a:srgbClr val="FD8D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A71B09-550F-0947-8967-276383DAA14E}"/>
              </a:ext>
            </a:extLst>
          </p:cNvPr>
          <p:cNvSpPr/>
          <p:nvPr/>
        </p:nvSpPr>
        <p:spPr>
          <a:xfrm>
            <a:off x="10313548" y="4168061"/>
            <a:ext cx="947234" cy="971704"/>
          </a:xfrm>
          <a:prstGeom prst="rect">
            <a:avLst/>
          </a:prstGeom>
          <a:noFill/>
          <a:ln w="25400">
            <a:solidFill>
              <a:srgbClr val="8DA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992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B1943-58F0-4D47-B05C-51F8623FD1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" y="1272646"/>
            <a:ext cx="12192001" cy="1364266"/>
          </a:xfrm>
        </p:spPr>
        <p:txBody>
          <a:bodyPr/>
          <a:lstStyle/>
          <a:p>
            <a:r>
              <a:rPr lang="en-GB" dirty="0"/>
              <a:t>Flexible model of SR learning (probably over detailed) </a:t>
            </a:r>
          </a:p>
          <a:p>
            <a:r>
              <a:rPr lang="en-GB" dirty="0"/>
              <a:t>Capable of reproducing “classic” place/grid cell results + more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71AA39-19BF-F943-990E-58934C0073CC}"/>
              </a:ext>
            </a:extLst>
          </p:cNvPr>
          <p:cNvSpPr txBox="1">
            <a:spLocks/>
          </p:cNvSpPr>
          <p:nvPr/>
        </p:nvSpPr>
        <p:spPr>
          <a:xfrm>
            <a:off x="0" y="2514054"/>
            <a:ext cx="12210015" cy="6860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900" i="0" kern="120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Tw Cen MT" panose="020B0602020104020603" pitchFamily="34" charset="77"/>
                <a:ea typeface="+mj-ea"/>
                <a:cs typeface="Tw Cen MT" panose="020B0602020104020603" pitchFamily="34" charset="77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Future directions: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48E62F-39CE-2144-9715-F81CF0350324}"/>
              </a:ext>
            </a:extLst>
          </p:cNvPr>
          <p:cNvSpPr txBox="1">
            <a:spLocks/>
          </p:cNvSpPr>
          <p:nvPr/>
        </p:nvSpPr>
        <p:spPr>
          <a:xfrm>
            <a:off x="18013" y="3034448"/>
            <a:ext cx="12192001" cy="3823552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bg1">
                  <a:lumMod val="60000"/>
                  <a:lumOff val="40000"/>
                </a:schemeClr>
              </a:buClr>
              <a:buSzPct val="70000"/>
              <a:buFont typeface="Arial" panose="020B0604020202020204" pitchFamily="34" charset="0"/>
              <a:buChar char="•"/>
              <a:defRPr sz="2800" kern="120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>
                  <a:glow rad="127000">
                    <a:schemeClr val="accent1">
                      <a:alpha val="0"/>
                    </a:schemeClr>
                  </a:glo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9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7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5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80807F"/>
              </a:buClr>
              <a:buSzPct val="70000"/>
              <a:buFont typeface="Arial" panose="020B0604020202020204" pitchFamily="34" charset="0"/>
              <a:buChar char="•"/>
              <a:defRPr sz="1500" kern="1200">
                <a:ln>
                  <a:noFill/>
                </a:ln>
                <a:solidFill>
                  <a:schemeClr val="bg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Replay </a:t>
            </a:r>
          </a:p>
          <a:p>
            <a:endParaRPr lang="en-GB" dirty="0"/>
          </a:p>
          <a:p>
            <a:r>
              <a:rPr lang="en-GB" dirty="0"/>
              <a:t>Mixture of spatial and sensory input features</a:t>
            </a:r>
          </a:p>
          <a:p>
            <a:endParaRPr lang="en-GB" dirty="0"/>
          </a:p>
          <a:p>
            <a:r>
              <a:rPr lang="en-GB" dirty="0"/>
              <a:t>Non-linear model of successor features 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09F6741F-746D-5240-A584-1766EE8BC359}"/>
              </a:ext>
            </a:extLst>
          </p:cNvPr>
          <p:cNvGrpSpPr/>
          <p:nvPr/>
        </p:nvGrpSpPr>
        <p:grpSpPr>
          <a:xfrm>
            <a:off x="7536160" y="1268760"/>
            <a:ext cx="4248472" cy="3347570"/>
            <a:chOff x="7536160" y="1268760"/>
            <a:chExt cx="4248472" cy="334757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2CFC1D0-EF1C-5844-A588-174A5747D0BE}"/>
                </a:ext>
              </a:extLst>
            </p:cNvPr>
            <p:cNvGrpSpPr/>
            <p:nvPr/>
          </p:nvGrpSpPr>
          <p:grpSpPr>
            <a:xfrm rot="5400000">
              <a:off x="10960048" y="3791745"/>
              <a:ext cx="288032" cy="1361136"/>
              <a:chOff x="3431704" y="4581128"/>
              <a:chExt cx="288032" cy="1361136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5C8B785-5EDA-A84B-AAFF-2E01E316440B}"/>
                  </a:ext>
                </a:extLst>
              </p:cNvPr>
              <p:cNvSpPr/>
              <p:nvPr/>
            </p:nvSpPr>
            <p:spPr>
              <a:xfrm>
                <a:off x="3431704" y="458112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B9B71AB-40FE-3B42-8695-474AB119EEF3}"/>
                  </a:ext>
                </a:extLst>
              </p:cNvPr>
              <p:cNvSpPr/>
              <p:nvPr/>
            </p:nvSpPr>
            <p:spPr>
              <a:xfrm>
                <a:off x="3431704" y="494116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32559F1-F1E6-B440-8F71-260662F02900}"/>
                  </a:ext>
                </a:extLst>
              </p:cNvPr>
              <p:cNvSpPr/>
              <p:nvPr/>
            </p:nvSpPr>
            <p:spPr>
              <a:xfrm>
                <a:off x="3431704" y="529419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1DB62F9-7A1E-E74E-BD39-04880A8AD315}"/>
                  </a:ext>
                </a:extLst>
              </p:cNvPr>
              <p:cNvSpPr/>
              <p:nvPr/>
            </p:nvSpPr>
            <p:spPr>
              <a:xfrm>
                <a:off x="3431704" y="565423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04EF4B6-6C27-024B-BAFD-B63A431AED7A}"/>
                </a:ext>
              </a:extLst>
            </p:cNvPr>
            <p:cNvGrpSpPr/>
            <p:nvPr/>
          </p:nvGrpSpPr>
          <p:grpSpPr>
            <a:xfrm rot="16200000">
              <a:off x="8072712" y="3791746"/>
              <a:ext cx="288032" cy="1361136"/>
              <a:chOff x="3431704" y="4581128"/>
              <a:chExt cx="288032" cy="1361136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7CBA4E5-6C2B-CF42-988B-D7E12B20DAAA}"/>
                  </a:ext>
                </a:extLst>
              </p:cNvPr>
              <p:cNvSpPr/>
              <p:nvPr/>
            </p:nvSpPr>
            <p:spPr>
              <a:xfrm>
                <a:off x="3431704" y="458112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D831418-D5B2-DB46-9199-DC59ED4C60C3}"/>
                  </a:ext>
                </a:extLst>
              </p:cNvPr>
              <p:cNvSpPr/>
              <p:nvPr/>
            </p:nvSpPr>
            <p:spPr>
              <a:xfrm>
                <a:off x="3431704" y="4941168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43C5DA9D-A117-1C46-A440-A685173EB9C1}"/>
                  </a:ext>
                </a:extLst>
              </p:cNvPr>
              <p:cNvSpPr/>
              <p:nvPr/>
            </p:nvSpPr>
            <p:spPr>
              <a:xfrm>
                <a:off x="3431704" y="529419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E4F4C65-9DCA-C443-8719-2E477302130C}"/>
                  </a:ext>
                </a:extLst>
              </p:cNvPr>
              <p:cNvSpPr/>
              <p:nvPr/>
            </p:nvSpPr>
            <p:spPr>
              <a:xfrm>
                <a:off x="3431704" y="5654232"/>
                <a:ext cx="288032" cy="288032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67F69C1-4BDE-AB42-A9FE-11AB12B5CA0B}"/>
                </a:ext>
              </a:extLst>
            </p:cNvPr>
            <p:cNvCxnSpPr>
              <a:stCxn id="10" idx="6"/>
              <a:endCxn id="20" idx="6"/>
            </p:cNvCxnSpPr>
            <p:nvPr/>
          </p:nvCxnSpPr>
          <p:spPr>
            <a:xfrm flipH="1">
              <a:off x="8753280" y="3429204"/>
              <a:ext cx="701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350EC02-DC6F-9441-ADF8-90E9C617DBDA}"/>
                </a:ext>
              </a:extLst>
            </p:cNvPr>
            <p:cNvCxnSpPr>
              <a:cxnSpLocks/>
              <a:stCxn id="10" idx="6"/>
              <a:endCxn id="19" idx="6"/>
            </p:cNvCxnSpPr>
            <p:nvPr/>
          </p:nvCxnSpPr>
          <p:spPr>
            <a:xfrm flipH="1">
              <a:off x="8393240" y="3429204"/>
              <a:ext cx="36705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29D57BA-81D8-3C44-BF1B-40CE35BE3733}"/>
                </a:ext>
              </a:extLst>
            </p:cNvPr>
            <p:cNvCxnSpPr>
              <a:cxnSpLocks/>
              <a:stCxn id="10" idx="6"/>
              <a:endCxn id="17" idx="6"/>
            </p:cNvCxnSpPr>
            <p:nvPr/>
          </p:nvCxnSpPr>
          <p:spPr>
            <a:xfrm flipH="1">
              <a:off x="7680176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9E35125-1055-8E43-8D41-531BB49B0FDD}"/>
                </a:ext>
              </a:extLst>
            </p:cNvPr>
            <p:cNvCxnSpPr>
              <a:cxnSpLocks/>
              <a:stCxn id="10" idx="6"/>
              <a:endCxn id="18" idx="6"/>
            </p:cNvCxnSpPr>
            <p:nvPr/>
          </p:nvCxnSpPr>
          <p:spPr>
            <a:xfrm flipH="1">
              <a:off x="8040216" y="3429204"/>
              <a:ext cx="72008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D4C4EEC-7E66-7A47-BD5E-A555AFA7D322}"/>
                </a:ext>
              </a:extLst>
            </p:cNvPr>
            <p:cNvCxnSpPr>
              <a:cxnSpLocks/>
              <a:stCxn id="9" idx="6"/>
              <a:endCxn id="17" idx="6"/>
            </p:cNvCxnSpPr>
            <p:nvPr/>
          </p:nvCxnSpPr>
          <p:spPr>
            <a:xfrm flipH="1">
              <a:off x="7680176" y="3429204"/>
              <a:ext cx="144016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B5D8AF6-0C96-4840-A4B1-DF4DA33FFA1F}"/>
                </a:ext>
              </a:extLst>
            </p:cNvPr>
            <p:cNvCxnSpPr>
              <a:cxnSpLocks/>
              <a:stCxn id="9" idx="6"/>
              <a:endCxn id="19" idx="6"/>
            </p:cNvCxnSpPr>
            <p:nvPr/>
          </p:nvCxnSpPr>
          <p:spPr>
            <a:xfrm flipH="1">
              <a:off x="8393240" y="3429204"/>
              <a:ext cx="72709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5F78B3A-893C-A64C-8891-499906AE50C1}"/>
                </a:ext>
              </a:extLst>
            </p:cNvPr>
            <p:cNvCxnSpPr>
              <a:cxnSpLocks/>
              <a:stCxn id="9" idx="6"/>
              <a:endCxn id="20" idx="6"/>
            </p:cNvCxnSpPr>
            <p:nvPr/>
          </p:nvCxnSpPr>
          <p:spPr>
            <a:xfrm flipH="1">
              <a:off x="8753280" y="3429204"/>
              <a:ext cx="367056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225D974-36CD-3342-B99F-9EF0EBBB490E}"/>
                </a:ext>
              </a:extLst>
            </p:cNvPr>
            <p:cNvCxnSpPr>
              <a:cxnSpLocks/>
              <a:stCxn id="8" idx="6"/>
              <a:endCxn id="17" idx="6"/>
            </p:cNvCxnSpPr>
            <p:nvPr/>
          </p:nvCxnSpPr>
          <p:spPr>
            <a:xfrm flipH="1">
              <a:off x="7680176" y="3429204"/>
              <a:ext cx="179318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76D9C5-E5E3-D944-9080-82F0A84D3386}"/>
                </a:ext>
              </a:extLst>
            </p:cNvPr>
            <p:cNvCxnSpPr>
              <a:cxnSpLocks/>
              <a:stCxn id="8" idx="6"/>
              <a:endCxn id="19" idx="6"/>
            </p:cNvCxnSpPr>
            <p:nvPr/>
          </p:nvCxnSpPr>
          <p:spPr>
            <a:xfrm flipH="1">
              <a:off x="8393240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F1FCC29-F4FF-5441-9E84-7F97B82A986B}"/>
                </a:ext>
              </a:extLst>
            </p:cNvPr>
            <p:cNvCxnSpPr>
              <a:cxnSpLocks/>
              <a:stCxn id="8" idx="6"/>
              <a:endCxn id="18" idx="6"/>
            </p:cNvCxnSpPr>
            <p:nvPr/>
          </p:nvCxnSpPr>
          <p:spPr>
            <a:xfrm flipH="1">
              <a:off x="8040216" y="3429204"/>
              <a:ext cx="143314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0F60A12-73F6-7F47-B55B-6DCAB49CDCD3}"/>
                </a:ext>
              </a:extLst>
            </p:cNvPr>
            <p:cNvCxnSpPr>
              <a:cxnSpLocks/>
              <a:stCxn id="8" idx="6"/>
              <a:endCxn id="20" idx="6"/>
            </p:cNvCxnSpPr>
            <p:nvPr/>
          </p:nvCxnSpPr>
          <p:spPr>
            <a:xfrm flipH="1">
              <a:off x="8753280" y="3429204"/>
              <a:ext cx="72008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485418A-81BF-914E-86A3-F38DB3A8ECEC}"/>
                </a:ext>
              </a:extLst>
            </p:cNvPr>
            <p:cNvCxnSpPr>
              <a:cxnSpLocks/>
              <a:stCxn id="7" idx="6"/>
              <a:endCxn id="17" idx="6"/>
            </p:cNvCxnSpPr>
            <p:nvPr/>
          </p:nvCxnSpPr>
          <p:spPr>
            <a:xfrm flipH="1">
              <a:off x="7680176" y="3429204"/>
              <a:ext cx="215322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217E1B1-642F-2E49-8293-669F69069757}"/>
                </a:ext>
              </a:extLst>
            </p:cNvPr>
            <p:cNvCxnSpPr>
              <a:cxnSpLocks/>
              <a:stCxn id="7" idx="6"/>
              <a:endCxn id="18" idx="6"/>
            </p:cNvCxnSpPr>
            <p:nvPr/>
          </p:nvCxnSpPr>
          <p:spPr>
            <a:xfrm flipH="1">
              <a:off x="8040216" y="3429204"/>
              <a:ext cx="1793184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FD65AED-D275-3E47-8079-BDFB0EF9B287}"/>
                </a:ext>
              </a:extLst>
            </p:cNvPr>
            <p:cNvCxnSpPr>
              <a:cxnSpLocks/>
              <a:stCxn id="7" idx="6"/>
              <a:endCxn id="19" idx="6"/>
            </p:cNvCxnSpPr>
            <p:nvPr/>
          </p:nvCxnSpPr>
          <p:spPr>
            <a:xfrm flipH="1">
              <a:off x="8393240" y="3429204"/>
              <a:ext cx="144016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074B1DA-C0FF-6A41-948A-20C5EFD85C70}"/>
                </a:ext>
              </a:extLst>
            </p:cNvPr>
            <p:cNvCxnSpPr>
              <a:cxnSpLocks/>
              <a:stCxn id="7" idx="6"/>
              <a:endCxn id="20" idx="6"/>
            </p:cNvCxnSpPr>
            <p:nvPr/>
          </p:nvCxnSpPr>
          <p:spPr>
            <a:xfrm flipH="1">
              <a:off x="8753280" y="3429204"/>
              <a:ext cx="1080120" cy="899094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5CA0336-6A94-0143-B678-BD7CCF7F7BAA}"/>
                </a:ext>
              </a:extLst>
            </p:cNvPr>
            <p:cNvCxnSpPr>
              <a:cxnSpLocks/>
              <a:stCxn id="10" idx="6"/>
              <a:endCxn id="15" idx="2"/>
            </p:cNvCxnSpPr>
            <p:nvPr/>
          </p:nvCxnSpPr>
          <p:spPr>
            <a:xfrm>
              <a:off x="8760296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BC8C23C-007E-714A-8626-C8F7118AD299}"/>
                </a:ext>
              </a:extLst>
            </p:cNvPr>
            <p:cNvCxnSpPr>
              <a:cxnSpLocks/>
              <a:stCxn id="10" idx="6"/>
              <a:endCxn id="14" idx="2"/>
            </p:cNvCxnSpPr>
            <p:nvPr/>
          </p:nvCxnSpPr>
          <p:spPr>
            <a:xfrm>
              <a:off x="8760296" y="3429204"/>
              <a:ext cx="216725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53E7F69-DC5E-7943-A030-9291717E8083}"/>
                </a:ext>
              </a:extLst>
            </p:cNvPr>
            <p:cNvCxnSpPr>
              <a:cxnSpLocks/>
              <a:stCxn id="10" idx="6"/>
              <a:endCxn id="13" idx="2"/>
            </p:cNvCxnSpPr>
            <p:nvPr/>
          </p:nvCxnSpPr>
          <p:spPr>
            <a:xfrm>
              <a:off x="8760296" y="3429204"/>
              <a:ext cx="252028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D05F66B-4ECC-DC4E-BEED-9AA738181A45}"/>
                </a:ext>
              </a:extLst>
            </p:cNvPr>
            <p:cNvCxnSpPr>
              <a:cxnSpLocks/>
              <a:stCxn id="10" idx="6"/>
              <a:endCxn id="12" idx="2"/>
            </p:cNvCxnSpPr>
            <p:nvPr/>
          </p:nvCxnSpPr>
          <p:spPr>
            <a:xfrm>
              <a:off x="8760296" y="3429204"/>
              <a:ext cx="288032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147BAE7-7E7F-444E-A74E-58C4A24F31F9}"/>
                </a:ext>
              </a:extLst>
            </p:cNvPr>
            <p:cNvCxnSpPr>
              <a:cxnSpLocks/>
              <a:stCxn id="9" idx="6"/>
              <a:endCxn id="15" idx="2"/>
            </p:cNvCxnSpPr>
            <p:nvPr/>
          </p:nvCxnSpPr>
          <p:spPr>
            <a:xfrm>
              <a:off x="9120336" y="3429204"/>
              <a:ext cx="144717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C9F8854-8792-0341-874F-344234E9D0D4}"/>
                </a:ext>
              </a:extLst>
            </p:cNvPr>
            <p:cNvCxnSpPr>
              <a:cxnSpLocks/>
              <a:stCxn id="9" idx="6"/>
              <a:endCxn id="14" idx="2"/>
            </p:cNvCxnSpPr>
            <p:nvPr/>
          </p:nvCxnSpPr>
          <p:spPr>
            <a:xfrm>
              <a:off x="9120336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10AB90-7ABE-7F46-AD3E-4B1F4FD07DDD}"/>
                </a:ext>
              </a:extLst>
            </p:cNvPr>
            <p:cNvCxnSpPr>
              <a:cxnSpLocks/>
              <a:stCxn id="9" idx="6"/>
              <a:endCxn id="13" idx="2"/>
            </p:cNvCxnSpPr>
            <p:nvPr/>
          </p:nvCxnSpPr>
          <p:spPr>
            <a:xfrm>
              <a:off x="9120336" y="3429204"/>
              <a:ext cx="216024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6D05356-FD9C-4B4C-87BB-B5E7CC23A1ED}"/>
                </a:ext>
              </a:extLst>
            </p:cNvPr>
            <p:cNvCxnSpPr>
              <a:cxnSpLocks/>
              <a:stCxn id="9" idx="6"/>
              <a:endCxn id="12" idx="2"/>
            </p:cNvCxnSpPr>
            <p:nvPr/>
          </p:nvCxnSpPr>
          <p:spPr>
            <a:xfrm>
              <a:off x="9120336" y="3429204"/>
              <a:ext cx="2520280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95D227-8C36-8343-BA10-C27617532F53}"/>
                </a:ext>
              </a:extLst>
            </p:cNvPr>
            <p:cNvCxnSpPr>
              <a:cxnSpLocks/>
              <a:stCxn id="8" idx="6"/>
              <a:endCxn id="15" idx="2"/>
            </p:cNvCxnSpPr>
            <p:nvPr/>
          </p:nvCxnSpPr>
          <p:spPr>
            <a:xfrm>
              <a:off x="9473360" y="3429204"/>
              <a:ext cx="109415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FB6CF0E-FC6F-BF40-A478-5A98CA66B8CF}"/>
                </a:ext>
              </a:extLst>
            </p:cNvPr>
            <p:cNvCxnSpPr>
              <a:cxnSpLocks/>
              <a:stCxn id="8" idx="6"/>
              <a:endCxn id="13" idx="2"/>
            </p:cNvCxnSpPr>
            <p:nvPr/>
          </p:nvCxnSpPr>
          <p:spPr>
            <a:xfrm>
              <a:off x="9473360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24472D5-8D22-D44D-9868-7AD52A4AFE9B}"/>
                </a:ext>
              </a:extLst>
            </p:cNvPr>
            <p:cNvCxnSpPr>
              <a:cxnSpLocks/>
              <a:stCxn id="8" idx="6"/>
              <a:endCxn id="14" idx="2"/>
            </p:cNvCxnSpPr>
            <p:nvPr/>
          </p:nvCxnSpPr>
          <p:spPr>
            <a:xfrm>
              <a:off x="9473360" y="3429204"/>
              <a:ext cx="145419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2E11CED-9C5F-BF46-8F1D-789E2E0CEB91}"/>
                </a:ext>
              </a:extLst>
            </p:cNvPr>
            <p:cNvCxnSpPr>
              <a:cxnSpLocks/>
              <a:stCxn id="8" idx="6"/>
              <a:endCxn id="12" idx="2"/>
            </p:cNvCxnSpPr>
            <p:nvPr/>
          </p:nvCxnSpPr>
          <p:spPr>
            <a:xfrm>
              <a:off x="9473360" y="3429204"/>
              <a:ext cx="216725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D2F5B7E-F442-414F-96C0-8D90333C4132}"/>
                </a:ext>
              </a:extLst>
            </p:cNvPr>
            <p:cNvCxnSpPr>
              <a:cxnSpLocks/>
              <a:stCxn id="7" idx="6"/>
              <a:endCxn id="15" idx="2"/>
            </p:cNvCxnSpPr>
            <p:nvPr/>
          </p:nvCxnSpPr>
          <p:spPr>
            <a:xfrm>
              <a:off x="9833400" y="3429204"/>
              <a:ext cx="73411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0BF9EED-CF23-B545-A790-57015037F734}"/>
                </a:ext>
              </a:extLst>
            </p:cNvPr>
            <p:cNvCxnSpPr>
              <a:cxnSpLocks/>
              <a:stCxn id="7" idx="6"/>
              <a:endCxn id="14" idx="2"/>
            </p:cNvCxnSpPr>
            <p:nvPr/>
          </p:nvCxnSpPr>
          <p:spPr>
            <a:xfrm>
              <a:off x="9833400" y="3429204"/>
              <a:ext cx="1094152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B0A8C06-C4F6-C942-B065-8F82C56DA44B}"/>
                </a:ext>
              </a:extLst>
            </p:cNvPr>
            <p:cNvCxnSpPr>
              <a:cxnSpLocks/>
              <a:stCxn id="7" idx="6"/>
              <a:endCxn id="13" idx="2"/>
            </p:cNvCxnSpPr>
            <p:nvPr/>
          </p:nvCxnSpPr>
          <p:spPr>
            <a:xfrm>
              <a:off x="9833400" y="3429204"/>
              <a:ext cx="144717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E703B68-1117-6E40-811C-A11A098AC2D4}"/>
                </a:ext>
              </a:extLst>
            </p:cNvPr>
            <p:cNvCxnSpPr>
              <a:cxnSpLocks/>
              <a:stCxn id="7" idx="6"/>
              <a:endCxn id="12" idx="2"/>
            </p:cNvCxnSpPr>
            <p:nvPr/>
          </p:nvCxnSpPr>
          <p:spPr>
            <a:xfrm>
              <a:off x="9833400" y="3429204"/>
              <a:ext cx="1807216" cy="899093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6B81266-8344-C546-B4F1-86470954BAE0}"/>
                </a:ext>
              </a:extLst>
            </p:cNvPr>
            <p:cNvGrpSpPr/>
            <p:nvPr/>
          </p:nvGrpSpPr>
          <p:grpSpPr>
            <a:xfrm>
              <a:off x="8616280" y="3141171"/>
              <a:ext cx="2123728" cy="288033"/>
              <a:chOff x="8299768" y="3610435"/>
              <a:chExt cx="2123728" cy="28803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DE6C3223-92DB-2146-81AA-1C9B88AA72BB}"/>
                  </a:ext>
                </a:extLst>
              </p:cNvPr>
              <p:cNvGrpSpPr/>
              <p:nvPr/>
            </p:nvGrpSpPr>
            <p:grpSpPr>
              <a:xfrm rot="5400000">
                <a:off x="8836320" y="3073884"/>
                <a:ext cx="288032" cy="1361136"/>
                <a:chOff x="3431704" y="4581128"/>
                <a:chExt cx="288032" cy="1361136"/>
              </a:xfrm>
            </p:grpSpPr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id="{ACE06EA1-7E6D-5B46-8F76-90F4D096D15E}"/>
                    </a:ext>
                  </a:extLst>
                </p:cNvPr>
                <p:cNvSpPr/>
                <p:nvPr/>
              </p:nvSpPr>
              <p:spPr>
                <a:xfrm>
                  <a:off x="3431704" y="4581128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DB95C6DE-7D03-A548-AD50-22888CA17A59}"/>
                    </a:ext>
                  </a:extLst>
                </p:cNvPr>
                <p:cNvSpPr/>
                <p:nvPr/>
              </p:nvSpPr>
              <p:spPr>
                <a:xfrm>
                  <a:off x="3431704" y="4941168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DE226EB5-AE76-874E-A864-CE617A683BBD}"/>
                    </a:ext>
                  </a:extLst>
                </p:cNvPr>
                <p:cNvSpPr/>
                <p:nvPr/>
              </p:nvSpPr>
              <p:spPr>
                <a:xfrm>
                  <a:off x="3431704" y="5294192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58ADCED4-7D8F-F240-A354-D648B9FCF049}"/>
                    </a:ext>
                  </a:extLst>
                </p:cNvPr>
                <p:cNvSpPr/>
                <p:nvPr/>
              </p:nvSpPr>
              <p:spPr>
                <a:xfrm>
                  <a:off x="3431704" y="5654232"/>
                  <a:ext cx="288032" cy="288032"/>
                </a:xfrm>
                <a:prstGeom prst="ellipse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CC2291C5-5D11-D94D-91E4-DF2A46CF3493}"/>
                  </a:ext>
                </a:extLst>
              </p:cNvPr>
              <p:cNvSpPr/>
              <p:nvPr/>
            </p:nvSpPr>
            <p:spPr>
              <a:xfrm rot="5400000">
                <a:off x="10135464" y="3610435"/>
                <a:ext cx="288032" cy="288032"/>
              </a:xfrm>
              <a:prstGeom prst="ellipse">
                <a:avLst/>
              </a:prstGeom>
              <a:solidFill>
                <a:srgbClr val="8DA0CC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B9A22B8B-7DB5-E042-9B54-B8270E94C8F3}"/>
                  </a:ext>
                </a:extLst>
              </p:cNvPr>
              <p:cNvSpPr/>
              <p:nvPr/>
            </p:nvSpPr>
            <p:spPr>
              <a:xfrm rot="5400000">
                <a:off x="9775424" y="3610435"/>
                <a:ext cx="288032" cy="288032"/>
              </a:xfrm>
              <a:prstGeom prst="ellipse">
                <a:avLst/>
              </a:prstGeom>
              <a:solidFill>
                <a:srgbClr val="E78AC3"/>
              </a:solidFill>
              <a:ln w="254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BFDD805-842C-8040-AF23-5979AD9BD296}"/>
                </a:ext>
              </a:extLst>
            </p:cNvPr>
            <p:cNvCxnSpPr>
              <a:cxnSpLocks/>
              <a:stCxn id="61" idx="6"/>
              <a:endCxn id="17" idx="6"/>
            </p:cNvCxnSpPr>
            <p:nvPr/>
          </p:nvCxnSpPr>
          <p:spPr>
            <a:xfrm flipH="1">
              <a:off x="7680176" y="3429203"/>
              <a:ext cx="255577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147F67B-3521-E44F-82DD-A36AA458BBB7}"/>
                </a:ext>
              </a:extLst>
            </p:cNvPr>
            <p:cNvCxnSpPr>
              <a:cxnSpLocks/>
              <a:stCxn id="61" idx="6"/>
              <a:endCxn id="18" idx="6"/>
            </p:cNvCxnSpPr>
            <p:nvPr/>
          </p:nvCxnSpPr>
          <p:spPr>
            <a:xfrm flipH="1">
              <a:off x="8040216" y="3429203"/>
              <a:ext cx="219573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2EE5F73-D53F-D04E-8A2B-D69D057C46A7}"/>
                </a:ext>
              </a:extLst>
            </p:cNvPr>
            <p:cNvCxnSpPr>
              <a:cxnSpLocks/>
              <a:stCxn id="61" idx="6"/>
              <a:endCxn id="19" idx="6"/>
            </p:cNvCxnSpPr>
            <p:nvPr/>
          </p:nvCxnSpPr>
          <p:spPr>
            <a:xfrm flipH="1">
              <a:off x="8393240" y="3429203"/>
              <a:ext cx="184271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7517E02-F151-244A-B578-43C8AA302315}"/>
                </a:ext>
              </a:extLst>
            </p:cNvPr>
            <p:cNvCxnSpPr>
              <a:cxnSpLocks/>
              <a:stCxn id="61" idx="6"/>
              <a:endCxn id="20" idx="6"/>
            </p:cNvCxnSpPr>
            <p:nvPr/>
          </p:nvCxnSpPr>
          <p:spPr>
            <a:xfrm flipH="1">
              <a:off x="8753280" y="3429203"/>
              <a:ext cx="148267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2C142FF-2825-C840-BEBF-35308D9333FB}"/>
                </a:ext>
              </a:extLst>
            </p:cNvPr>
            <p:cNvCxnSpPr>
              <a:cxnSpLocks/>
              <a:stCxn id="60" idx="6"/>
              <a:endCxn id="17" idx="6"/>
            </p:cNvCxnSpPr>
            <p:nvPr/>
          </p:nvCxnSpPr>
          <p:spPr>
            <a:xfrm flipH="1">
              <a:off x="7680176" y="3429203"/>
              <a:ext cx="291581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E1C693A-F9C9-9B40-85BD-1E95E7D3BFCA}"/>
                </a:ext>
              </a:extLst>
            </p:cNvPr>
            <p:cNvCxnSpPr>
              <a:cxnSpLocks/>
              <a:stCxn id="60" idx="6"/>
              <a:endCxn id="18" idx="6"/>
            </p:cNvCxnSpPr>
            <p:nvPr/>
          </p:nvCxnSpPr>
          <p:spPr>
            <a:xfrm flipH="1">
              <a:off x="8040216" y="3429203"/>
              <a:ext cx="2555776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DC459FB-6A19-824D-967A-459883CF7DBF}"/>
                </a:ext>
              </a:extLst>
            </p:cNvPr>
            <p:cNvCxnSpPr>
              <a:cxnSpLocks/>
              <a:stCxn id="60" idx="6"/>
              <a:endCxn id="19" idx="6"/>
            </p:cNvCxnSpPr>
            <p:nvPr/>
          </p:nvCxnSpPr>
          <p:spPr>
            <a:xfrm flipH="1">
              <a:off x="8393240" y="3429203"/>
              <a:ext cx="220275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3180D9C-037C-DC4E-AAB7-196C8EE7E477}"/>
                </a:ext>
              </a:extLst>
            </p:cNvPr>
            <p:cNvCxnSpPr>
              <a:cxnSpLocks/>
              <a:stCxn id="60" idx="6"/>
              <a:endCxn id="20" idx="6"/>
            </p:cNvCxnSpPr>
            <p:nvPr/>
          </p:nvCxnSpPr>
          <p:spPr>
            <a:xfrm flipH="1">
              <a:off x="8753280" y="3429203"/>
              <a:ext cx="1842712" cy="899095"/>
            </a:xfrm>
            <a:prstGeom prst="line">
              <a:avLst/>
            </a:prstGeom>
            <a:ln w="19050">
              <a:solidFill>
                <a:schemeClr val="accent1">
                  <a:shade val="90000"/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FCB0618-1CC8-9D47-A7F3-96C75D141B40}"/>
                </a:ext>
              </a:extLst>
            </p:cNvPr>
            <p:cNvCxnSpPr>
              <a:cxnSpLocks/>
              <a:stCxn id="61" idx="6"/>
              <a:endCxn id="15" idx="2"/>
            </p:cNvCxnSpPr>
            <p:nvPr/>
          </p:nvCxnSpPr>
          <p:spPr>
            <a:xfrm>
              <a:off x="10235952" y="3429203"/>
              <a:ext cx="33156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9F89F2D-ACA7-EF43-B61B-930CD03B3537}"/>
                </a:ext>
              </a:extLst>
            </p:cNvPr>
            <p:cNvCxnSpPr>
              <a:cxnSpLocks/>
              <a:stCxn id="61" idx="6"/>
              <a:endCxn id="14" idx="2"/>
            </p:cNvCxnSpPr>
            <p:nvPr/>
          </p:nvCxnSpPr>
          <p:spPr>
            <a:xfrm>
              <a:off x="10235952" y="3429203"/>
              <a:ext cx="69160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86099D85-B47B-9440-99C6-3BCAB4C36525}"/>
                </a:ext>
              </a:extLst>
            </p:cNvPr>
            <p:cNvCxnSpPr>
              <a:cxnSpLocks/>
              <a:stCxn id="61" idx="6"/>
              <a:endCxn id="13" idx="2"/>
            </p:cNvCxnSpPr>
            <p:nvPr/>
          </p:nvCxnSpPr>
          <p:spPr>
            <a:xfrm>
              <a:off x="10235952" y="3429203"/>
              <a:ext cx="104462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DA1AC25-B0A8-5449-AE8D-15B04B215122}"/>
                </a:ext>
              </a:extLst>
            </p:cNvPr>
            <p:cNvCxnSpPr>
              <a:cxnSpLocks/>
              <a:stCxn id="61" idx="6"/>
              <a:endCxn id="12" idx="2"/>
            </p:cNvCxnSpPr>
            <p:nvPr/>
          </p:nvCxnSpPr>
          <p:spPr>
            <a:xfrm>
              <a:off x="10235952" y="3429203"/>
              <a:ext cx="140466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991843A-BA33-A543-AD1C-421E4BB3EDE8}"/>
                </a:ext>
              </a:extLst>
            </p:cNvPr>
            <p:cNvCxnSpPr>
              <a:cxnSpLocks/>
              <a:stCxn id="60" idx="6"/>
              <a:endCxn id="15" idx="2"/>
            </p:cNvCxnSpPr>
            <p:nvPr/>
          </p:nvCxnSpPr>
          <p:spPr>
            <a:xfrm flipH="1">
              <a:off x="10567512" y="3429203"/>
              <a:ext cx="2848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8919E6F-33BE-5448-B04A-54B56AB04697}"/>
                </a:ext>
              </a:extLst>
            </p:cNvPr>
            <p:cNvCxnSpPr>
              <a:cxnSpLocks/>
              <a:stCxn id="60" idx="6"/>
              <a:endCxn id="14" idx="2"/>
            </p:cNvCxnSpPr>
            <p:nvPr/>
          </p:nvCxnSpPr>
          <p:spPr>
            <a:xfrm>
              <a:off x="10595992" y="3429203"/>
              <a:ext cx="331560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179E9C7-3C2A-0449-80A4-DA2AB4BAC44A}"/>
                </a:ext>
              </a:extLst>
            </p:cNvPr>
            <p:cNvCxnSpPr>
              <a:cxnSpLocks/>
              <a:stCxn id="60" idx="6"/>
              <a:endCxn id="13" idx="2"/>
            </p:cNvCxnSpPr>
            <p:nvPr/>
          </p:nvCxnSpPr>
          <p:spPr>
            <a:xfrm>
              <a:off x="10595992" y="3429203"/>
              <a:ext cx="68458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B3BD4B5-01EE-F845-8805-40C2347A7D23}"/>
                </a:ext>
              </a:extLst>
            </p:cNvPr>
            <p:cNvCxnSpPr>
              <a:cxnSpLocks/>
              <a:stCxn id="60" idx="6"/>
              <a:endCxn id="12" idx="2"/>
            </p:cNvCxnSpPr>
            <p:nvPr/>
          </p:nvCxnSpPr>
          <p:spPr>
            <a:xfrm>
              <a:off x="10595992" y="3429203"/>
              <a:ext cx="1044624" cy="899094"/>
            </a:xfrm>
            <a:prstGeom prst="line">
              <a:avLst/>
            </a:prstGeom>
            <a:ln w="19050">
              <a:solidFill>
                <a:srgbClr val="FD8D62">
                  <a:alpha val="5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E4142CBF-BF19-324E-B07F-702791864739}"/>
                </a:ext>
              </a:extLst>
            </p:cNvPr>
            <p:cNvSpPr txBox="1"/>
            <p:nvPr/>
          </p:nvSpPr>
          <p:spPr>
            <a:xfrm rot="16200000">
              <a:off x="9729107" y="2356438"/>
              <a:ext cx="1023998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E78AC3"/>
                  </a:solidFill>
                </a:rPr>
                <a:t>IT Cortex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B54DBB0-1B69-9649-854B-F965C1FCC315}"/>
                </a:ext>
              </a:extLst>
            </p:cNvPr>
            <p:cNvSpPr txBox="1"/>
            <p:nvPr/>
          </p:nvSpPr>
          <p:spPr>
            <a:xfrm rot="16200000">
              <a:off x="9726671" y="1965586"/>
              <a:ext cx="1762983" cy="36933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GB" dirty="0">
                  <a:solidFill>
                    <a:srgbClr val="8DA0CC"/>
                  </a:solidFill>
                </a:rPr>
                <a:t>Olfactory Cortex</a:t>
              </a:r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7085B3B4-E698-3B4D-8A5C-684371AB690A}"/>
              </a:ext>
            </a:extLst>
          </p:cNvPr>
          <p:cNvGrpSpPr/>
          <p:nvPr/>
        </p:nvGrpSpPr>
        <p:grpSpPr>
          <a:xfrm rot="5400000">
            <a:off x="8764312" y="4332608"/>
            <a:ext cx="288032" cy="1361136"/>
            <a:chOff x="3431704" y="4581128"/>
            <a:chExt cx="288032" cy="1361136"/>
          </a:xfrm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DC48E980-0731-B142-8BA8-94924FA2C1C8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9C61E78B-02A7-8643-AE5E-E3CE32FDDBF0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75BF0BE-88D3-0A4A-ACF5-DDFF8B85C9C7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27708ECF-E565-334D-8ACA-7E23C320A59A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FE6B924-2A99-B340-9B3D-7CC7BEDEE409}"/>
              </a:ext>
            </a:extLst>
          </p:cNvPr>
          <p:cNvGrpSpPr/>
          <p:nvPr/>
        </p:nvGrpSpPr>
        <p:grpSpPr>
          <a:xfrm rot="5400000">
            <a:off x="10167960" y="5519733"/>
            <a:ext cx="288032" cy="1361136"/>
            <a:chOff x="3431704" y="4581128"/>
            <a:chExt cx="288032" cy="1361136"/>
          </a:xfrm>
        </p:grpSpPr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D258EEF-1303-CA4D-B366-29150C38B501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1CDA8F60-B412-B047-8AD1-8208DCB3709C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410FA42-3ADE-1B48-B9E1-0709866EAC68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B307A020-EADD-5B4B-8A56-D0D91BE7BC4C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C380BA4E-435D-3044-B61E-09D22F1D0D50}"/>
              </a:ext>
            </a:extLst>
          </p:cNvPr>
          <p:cNvGrpSpPr/>
          <p:nvPr/>
        </p:nvGrpSpPr>
        <p:grpSpPr>
          <a:xfrm rot="16200000">
            <a:off x="7280624" y="5519734"/>
            <a:ext cx="288032" cy="1361136"/>
            <a:chOff x="3431704" y="4581128"/>
            <a:chExt cx="288032" cy="1361136"/>
          </a:xfrm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E82BF16-5146-1649-9E16-238B06A25060}"/>
                </a:ext>
              </a:extLst>
            </p:cNvPr>
            <p:cNvSpPr/>
            <p:nvPr/>
          </p:nvSpPr>
          <p:spPr>
            <a:xfrm>
              <a:off x="3431704" y="458112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AF6166B3-1416-9747-BAB5-4ECD64054F47}"/>
                </a:ext>
              </a:extLst>
            </p:cNvPr>
            <p:cNvSpPr/>
            <p:nvPr/>
          </p:nvSpPr>
          <p:spPr>
            <a:xfrm>
              <a:off x="3431704" y="4941168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47F17936-553A-E246-922F-811FF166159B}"/>
                </a:ext>
              </a:extLst>
            </p:cNvPr>
            <p:cNvSpPr/>
            <p:nvPr/>
          </p:nvSpPr>
          <p:spPr>
            <a:xfrm>
              <a:off x="3431704" y="529419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C538CF9D-5EF5-8F43-B636-AA36DAAF0B57}"/>
                </a:ext>
              </a:extLst>
            </p:cNvPr>
            <p:cNvSpPr/>
            <p:nvPr/>
          </p:nvSpPr>
          <p:spPr>
            <a:xfrm>
              <a:off x="3431704" y="5654232"/>
              <a:ext cx="288032" cy="28803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FD2E7742-47E1-DD47-921C-3CBB991BC7A4}"/>
              </a:ext>
            </a:extLst>
          </p:cNvPr>
          <p:cNvCxnSpPr>
            <a:cxnSpLocks/>
          </p:cNvCxnSpPr>
          <p:nvPr/>
        </p:nvCxnSpPr>
        <p:spPr>
          <a:xfrm flipH="1">
            <a:off x="7608168" y="5301208"/>
            <a:ext cx="569048" cy="648072"/>
          </a:xfrm>
          <a:prstGeom prst="line">
            <a:avLst/>
          </a:prstGeom>
          <a:ln w="88900">
            <a:solidFill>
              <a:schemeClr val="accent1">
                <a:shade val="90000"/>
                <a:alpha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05C88345-0D65-AF44-AEB2-C090E5F198DF}"/>
              </a:ext>
            </a:extLst>
          </p:cNvPr>
          <p:cNvCxnSpPr>
            <a:cxnSpLocks/>
          </p:cNvCxnSpPr>
          <p:nvPr/>
        </p:nvCxnSpPr>
        <p:spPr>
          <a:xfrm>
            <a:off x="8439768" y="6381328"/>
            <a:ext cx="968600" cy="0"/>
          </a:xfrm>
          <a:prstGeom prst="line">
            <a:avLst/>
          </a:prstGeom>
          <a:ln w="88900">
            <a:solidFill>
              <a:srgbClr val="FD8D62">
                <a:alpha val="5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TextBox 239">
            <a:extLst>
              <a:ext uri="{FF2B5EF4-FFF2-40B4-BE49-F238E27FC236}">
                <a16:creationId xmlns:a16="http://schemas.microsoft.com/office/drawing/2014/main" id="{D2531082-66B0-2F48-8B09-6C5225D22B33}"/>
              </a:ext>
            </a:extLst>
          </p:cNvPr>
          <p:cNvSpPr txBox="1"/>
          <p:nvPr/>
        </p:nvSpPr>
        <p:spPr>
          <a:xfrm>
            <a:off x="8556483" y="6444044"/>
            <a:ext cx="57900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PCA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1D793D60-0299-804D-9299-AE603C6AF909}"/>
              </a:ext>
            </a:extLst>
          </p:cNvPr>
          <p:cNvSpPr txBox="1"/>
          <p:nvPr/>
        </p:nvSpPr>
        <p:spPr>
          <a:xfrm>
            <a:off x="6466040" y="5194966"/>
            <a:ext cx="1431995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Sensory drive</a:t>
            </a:r>
          </a:p>
        </p:txBody>
      </p: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DC71DD26-3014-D84B-9573-CAD45EE44D81}"/>
              </a:ext>
            </a:extLst>
          </p:cNvPr>
          <p:cNvCxnSpPr>
            <a:cxnSpLocks/>
          </p:cNvCxnSpPr>
          <p:nvPr/>
        </p:nvCxnSpPr>
        <p:spPr>
          <a:xfrm>
            <a:off x="9632528" y="5301208"/>
            <a:ext cx="646952" cy="648072"/>
          </a:xfrm>
          <a:prstGeom prst="line">
            <a:avLst/>
          </a:prstGeom>
          <a:ln w="88900">
            <a:solidFill>
              <a:srgbClr val="8DA0CC">
                <a:alpha val="5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TextBox 244">
            <a:extLst>
              <a:ext uri="{FF2B5EF4-FFF2-40B4-BE49-F238E27FC236}">
                <a16:creationId xmlns:a16="http://schemas.microsoft.com/office/drawing/2014/main" id="{0CB48CBF-8641-BB46-B4EE-E3163E25D617}"/>
              </a:ext>
            </a:extLst>
          </p:cNvPr>
          <p:cNvSpPr txBox="1"/>
          <p:nvPr/>
        </p:nvSpPr>
        <p:spPr>
          <a:xfrm>
            <a:off x="9651858" y="4815525"/>
            <a:ext cx="148470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Sensory inputs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6B940AD6-E2E5-1642-8167-576F7715B359}"/>
              </a:ext>
            </a:extLst>
          </p:cNvPr>
          <p:cNvSpPr txBox="1"/>
          <p:nvPr/>
        </p:nvSpPr>
        <p:spPr>
          <a:xfrm>
            <a:off x="11042281" y="6023363"/>
            <a:ext cx="69442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Grids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2FFD075-C56B-6E45-928B-66EDBA2F16B4}"/>
              </a:ext>
            </a:extLst>
          </p:cNvPr>
          <p:cNvSpPr txBox="1"/>
          <p:nvPr/>
        </p:nvSpPr>
        <p:spPr>
          <a:xfrm>
            <a:off x="5943765" y="6015635"/>
            <a:ext cx="681597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Place</a:t>
            </a:r>
          </a:p>
        </p:txBody>
      </p: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E1B71F6F-0921-5841-878A-CF54E1AD87DE}"/>
              </a:ext>
            </a:extLst>
          </p:cNvPr>
          <p:cNvCxnSpPr>
            <a:cxnSpLocks/>
          </p:cNvCxnSpPr>
          <p:nvPr/>
        </p:nvCxnSpPr>
        <p:spPr>
          <a:xfrm>
            <a:off x="8328248" y="6073099"/>
            <a:ext cx="968600" cy="0"/>
          </a:xfrm>
          <a:prstGeom prst="line">
            <a:avLst/>
          </a:prstGeom>
          <a:ln w="88900">
            <a:solidFill>
              <a:srgbClr val="FD8D62">
                <a:alpha val="50000"/>
              </a:srgb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B8479935-F37E-BE4D-A0F5-87683D8B5EF8}"/>
              </a:ext>
            </a:extLst>
          </p:cNvPr>
          <p:cNvSpPr txBox="1"/>
          <p:nvPr/>
        </p:nvSpPr>
        <p:spPr>
          <a:xfrm>
            <a:off x="8063676" y="5567133"/>
            <a:ext cx="185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FD8D62"/>
                </a:solidFill>
              </a:rPr>
              <a:t>Vector navigation 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F9B0FA11-14D5-2243-915D-FA03FC5C9B24}"/>
              </a:ext>
            </a:extLst>
          </p:cNvPr>
          <p:cNvSpPr txBox="1"/>
          <p:nvPr/>
        </p:nvSpPr>
        <p:spPr>
          <a:xfrm>
            <a:off x="10435771" y="5442857"/>
            <a:ext cx="184731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9EC3D617-827C-7C4D-AC6A-3DC474AF7356}"/>
              </a:ext>
            </a:extLst>
          </p:cNvPr>
          <p:cNvSpPr txBox="1"/>
          <p:nvPr/>
        </p:nvSpPr>
        <p:spPr>
          <a:xfrm>
            <a:off x="9988324" y="5290738"/>
            <a:ext cx="143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8DA0CC"/>
                </a:solidFill>
              </a:rPr>
              <a:t>Sensory drive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8BD78C0-35DC-F940-AC1C-E0F2235D852A}"/>
              </a:ext>
            </a:extLst>
          </p:cNvPr>
          <p:cNvSpPr txBox="1"/>
          <p:nvPr/>
        </p:nvSpPr>
        <p:spPr>
          <a:xfrm>
            <a:off x="6466039" y="5188114"/>
            <a:ext cx="1367682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rgbClr val="66C3A4"/>
                </a:solidFill>
              </a:rPr>
              <a:t>Non-linear(?)</a:t>
            </a:r>
          </a:p>
        </p:txBody>
      </p:sp>
    </p:spTree>
    <p:extLst>
      <p:ext uri="{BB962C8B-B14F-4D97-AF65-F5344CB8AC3E}">
        <p14:creationId xmlns:p14="http://schemas.microsoft.com/office/powerpoint/2010/main" val="330766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  <p:bldP spid="241" grpId="0" animBg="1"/>
      <p:bldP spid="245" grpId="0" animBg="1"/>
      <p:bldP spid="246" grpId="0" animBg="1"/>
      <p:bldP spid="247" grpId="0" animBg="1"/>
      <p:bldP spid="249" grpId="0"/>
      <p:bldP spid="251" grpId="0"/>
      <p:bldP spid="252" grpId="0" animBg="1"/>
      <p:bldP spid="252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AD0F4-1774-5A47-8298-F27C611E25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255802"/>
            <a:ext cx="9652204" cy="4896000"/>
            <a:chOff x="1631504" y="836712"/>
            <a:chExt cx="9652204" cy="4896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4896000"/>
            </a:xfrm>
            <a:custGeom>
              <a:avLst/>
              <a:gdLst>
                <a:gd name="connsiteX0" fmla="*/ 0 w 9508188"/>
                <a:gd name="connsiteY0" fmla="*/ 0 h 4896000"/>
                <a:gd name="connsiteX1" fmla="*/ 679156 w 9508188"/>
                <a:gd name="connsiteY1" fmla="*/ 0 h 4896000"/>
                <a:gd name="connsiteX2" fmla="*/ 1358313 w 9508188"/>
                <a:gd name="connsiteY2" fmla="*/ 0 h 4896000"/>
                <a:gd name="connsiteX3" fmla="*/ 2227633 w 9508188"/>
                <a:gd name="connsiteY3" fmla="*/ 0 h 4896000"/>
                <a:gd name="connsiteX4" fmla="*/ 2811707 w 9508188"/>
                <a:gd name="connsiteY4" fmla="*/ 0 h 4896000"/>
                <a:gd name="connsiteX5" fmla="*/ 3395781 w 9508188"/>
                <a:gd name="connsiteY5" fmla="*/ 0 h 4896000"/>
                <a:gd name="connsiteX6" fmla="*/ 4074938 w 9508188"/>
                <a:gd name="connsiteY6" fmla="*/ 0 h 4896000"/>
                <a:gd name="connsiteX7" fmla="*/ 4849176 w 9508188"/>
                <a:gd name="connsiteY7" fmla="*/ 0 h 4896000"/>
                <a:gd name="connsiteX8" fmla="*/ 5623414 w 9508188"/>
                <a:gd name="connsiteY8" fmla="*/ 0 h 4896000"/>
                <a:gd name="connsiteX9" fmla="*/ 6397652 w 9508188"/>
                <a:gd name="connsiteY9" fmla="*/ 0 h 4896000"/>
                <a:gd name="connsiteX10" fmla="*/ 7266972 w 9508188"/>
                <a:gd name="connsiteY10" fmla="*/ 0 h 4896000"/>
                <a:gd name="connsiteX11" fmla="*/ 7946129 w 9508188"/>
                <a:gd name="connsiteY11" fmla="*/ 0 h 4896000"/>
                <a:gd name="connsiteX12" fmla="*/ 8720367 w 9508188"/>
                <a:gd name="connsiteY12" fmla="*/ 0 h 4896000"/>
                <a:gd name="connsiteX13" fmla="*/ 9508188 w 9508188"/>
                <a:gd name="connsiteY13" fmla="*/ 0 h 4896000"/>
                <a:gd name="connsiteX14" fmla="*/ 9508188 w 9508188"/>
                <a:gd name="connsiteY14" fmla="*/ 699429 h 4896000"/>
                <a:gd name="connsiteX15" fmla="*/ 9508188 w 9508188"/>
                <a:gd name="connsiteY15" fmla="*/ 1447817 h 4896000"/>
                <a:gd name="connsiteX16" fmla="*/ 9508188 w 9508188"/>
                <a:gd name="connsiteY16" fmla="*/ 2245166 h 4896000"/>
                <a:gd name="connsiteX17" fmla="*/ 9508188 w 9508188"/>
                <a:gd name="connsiteY17" fmla="*/ 2993554 h 4896000"/>
                <a:gd name="connsiteX18" fmla="*/ 9508188 w 9508188"/>
                <a:gd name="connsiteY18" fmla="*/ 3595063 h 4896000"/>
                <a:gd name="connsiteX19" fmla="*/ 9508188 w 9508188"/>
                <a:gd name="connsiteY19" fmla="*/ 4896000 h 4896000"/>
                <a:gd name="connsiteX20" fmla="*/ 8924114 w 9508188"/>
                <a:gd name="connsiteY20" fmla="*/ 4896000 h 4896000"/>
                <a:gd name="connsiteX21" fmla="*/ 8244957 w 9508188"/>
                <a:gd name="connsiteY21" fmla="*/ 4896000 h 4896000"/>
                <a:gd name="connsiteX22" fmla="*/ 7851047 w 9508188"/>
                <a:gd name="connsiteY22" fmla="*/ 4896000 h 4896000"/>
                <a:gd name="connsiteX23" fmla="*/ 7266972 w 9508188"/>
                <a:gd name="connsiteY23" fmla="*/ 4896000 h 4896000"/>
                <a:gd name="connsiteX24" fmla="*/ 6492734 w 9508188"/>
                <a:gd name="connsiteY24" fmla="*/ 4896000 h 4896000"/>
                <a:gd name="connsiteX25" fmla="*/ 6003742 w 9508188"/>
                <a:gd name="connsiteY25" fmla="*/ 4896000 h 4896000"/>
                <a:gd name="connsiteX26" fmla="*/ 5134422 w 9508188"/>
                <a:gd name="connsiteY26" fmla="*/ 4896000 h 4896000"/>
                <a:gd name="connsiteX27" fmla="*/ 4265101 w 9508188"/>
                <a:gd name="connsiteY27" fmla="*/ 4896000 h 4896000"/>
                <a:gd name="connsiteX28" fmla="*/ 3585945 w 9508188"/>
                <a:gd name="connsiteY28" fmla="*/ 4896000 h 4896000"/>
                <a:gd name="connsiteX29" fmla="*/ 2716625 w 9508188"/>
                <a:gd name="connsiteY29" fmla="*/ 4896000 h 4896000"/>
                <a:gd name="connsiteX30" fmla="*/ 2037469 w 9508188"/>
                <a:gd name="connsiteY30" fmla="*/ 4896000 h 4896000"/>
                <a:gd name="connsiteX31" fmla="*/ 1263231 w 9508188"/>
                <a:gd name="connsiteY31" fmla="*/ 4896000 h 4896000"/>
                <a:gd name="connsiteX32" fmla="*/ 869320 w 9508188"/>
                <a:gd name="connsiteY32" fmla="*/ 4896000 h 4896000"/>
                <a:gd name="connsiteX33" fmla="*/ 0 w 9508188"/>
                <a:gd name="connsiteY33" fmla="*/ 4896000 h 4896000"/>
                <a:gd name="connsiteX34" fmla="*/ 0 w 9508188"/>
                <a:gd name="connsiteY34" fmla="*/ 4245531 h 4896000"/>
                <a:gd name="connsiteX35" fmla="*/ 0 w 9508188"/>
                <a:gd name="connsiteY35" fmla="*/ 3595063 h 4896000"/>
                <a:gd name="connsiteX36" fmla="*/ 0 w 9508188"/>
                <a:gd name="connsiteY36" fmla="*/ 2993554 h 4896000"/>
                <a:gd name="connsiteX37" fmla="*/ 0 w 9508188"/>
                <a:gd name="connsiteY37" fmla="*/ 2343086 h 4896000"/>
                <a:gd name="connsiteX38" fmla="*/ 0 w 9508188"/>
                <a:gd name="connsiteY38" fmla="*/ 1594697 h 4896000"/>
                <a:gd name="connsiteX39" fmla="*/ 0 w 9508188"/>
                <a:gd name="connsiteY39" fmla="*/ 993189 h 4896000"/>
                <a:gd name="connsiteX40" fmla="*/ 0 w 9508188"/>
                <a:gd name="connsiteY40" fmla="*/ 0 h 489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4896000" fill="none" extrusionOk="0">
                  <a:moveTo>
                    <a:pt x="0" y="0"/>
                  </a:moveTo>
                  <a:cubicBezTo>
                    <a:pt x="197712" y="20395"/>
                    <a:pt x="536474" y="-28096"/>
                    <a:pt x="679156" y="0"/>
                  </a:cubicBezTo>
                  <a:cubicBezTo>
                    <a:pt x="821838" y="28096"/>
                    <a:pt x="1214906" y="21765"/>
                    <a:pt x="1358313" y="0"/>
                  </a:cubicBezTo>
                  <a:cubicBezTo>
                    <a:pt x="1501720" y="-21765"/>
                    <a:pt x="2023886" y="-24796"/>
                    <a:pt x="2227633" y="0"/>
                  </a:cubicBezTo>
                  <a:cubicBezTo>
                    <a:pt x="2431380" y="24796"/>
                    <a:pt x="2546114" y="22253"/>
                    <a:pt x="2811707" y="0"/>
                  </a:cubicBezTo>
                  <a:cubicBezTo>
                    <a:pt x="3077300" y="-22253"/>
                    <a:pt x="3219743" y="-15584"/>
                    <a:pt x="3395781" y="0"/>
                  </a:cubicBezTo>
                  <a:cubicBezTo>
                    <a:pt x="3571819" y="15584"/>
                    <a:pt x="3858670" y="14654"/>
                    <a:pt x="4074938" y="0"/>
                  </a:cubicBezTo>
                  <a:cubicBezTo>
                    <a:pt x="4291206" y="-14654"/>
                    <a:pt x="4590187" y="25998"/>
                    <a:pt x="4849176" y="0"/>
                  </a:cubicBezTo>
                  <a:cubicBezTo>
                    <a:pt x="5108165" y="-25998"/>
                    <a:pt x="5313078" y="24732"/>
                    <a:pt x="5623414" y="0"/>
                  </a:cubicBezTo>
                  <a:cubicBezTo>
                    <a:pt x="5933750" y="-24732"/>
                    <a:pt x="6187593" y="-22446"/>
                    <a:pt x="6397652" y="0"/>
                  </a:cubicBezTo>
                  <a:cubicBezTo>
                    <a:pt x="6607711" y="22446"/>
                    <a:pt x="6862948" y="37236"/>
                    <a:pt x="7266972" y="0"/>
                  </a:cubicBezTo>
                  <a:cubicBezTo>
                    <a:pt x="7670996" y="-37236"/>
                    <a:pt x="7705450" y="12174"/>
                    <a:pt x="7946129" y="0"/>
                  </a:cubicBezTo>
                  <a:cubicBezTo>
                    <a:pt x="8186808" y="-12174"/>
                    <a:pt x="8334700" y="27307"/>
                    <a:pt x="8720367" y="0"/>
                  </a:cubicBezTo>
                  <a:cubicBezTo>
                    <a:pt x="9106034" y="-27307"/>
                    <a:pt x="9129646" y="-19936"/>
                    <a:pt x="9508188" y="0"/>
                  </a:cubicBezTo>
                  <a:cubicBezTo>
                    <a:pt x="9481429" y="337363"/>
                    <a:pt x="9523787" y="416043"/>
                    <a:pt x="9508188" y="699429"/>
                  </a:cubicBezTo>
                  <a:cubicBezTo>
                    <a:pt x="9492589" y="982815"/>
                    <a:pt x="9481472" y="1225011"/>
                    <a:pt x="9508188" y="1447817"/>
                  </a:cubicBezTo>
                  <a:cubicBezTo>
                    <a:pt x="9534904" y="1670623"/>
                    <a:pt x="9506181" y="2051555"/>
                    <a:pt x="9508188" y="2245166"/>
                  </a:cubicBezTo>
                  <a:cubicBezTo>
                    <a:pt x="9510195" y="2438777"/>
                    <a:pt x="9500926" y="2688138"/>
                    <a:pt x="9508188" y="2993554"/>
                  </a:cubicBezTo>
                  <a:cubicBezTo>
                    <a:pt x="9515450" y="3298970"/>
                    <a:pt x="9529458" y="3455451"/>
                    <a:pt x="9508188" y="3595063"/>
                  </a:cubicBezTo>
                  <a:cubicBezTo>
                    <a:pt x="9486918" y="3734675"/>
                    <a:pt x="9453123" y="4327502"/>
                    <a:pt x="9508188" y="4896000"/>
                  </a:cubicBezTo>
                  <a:cubicBezTo>
                    <a:pt x="9247606" y="4911962"/>
                    <a:pt x="9119404" y="4876469"/>
                    <a:pt x="8924114" y="4896000"/>
                  </a:cubicBezTo>
                  <a:cubicBezTo>
                    <a:pt x="8728824" y="4915531"/>
                    <a:pt x="8487328" y="4879518"/>
                    <a:pt x="8244957" y="4896000"/>
                  </a:cubicBezTo>
                  <a:cubicBezTo>
                    <a:pt x="8002586" y="4912482"/>
                    <a:pt x="7979891" y="4881771"/>
                    <a:pt x="7851047" y="4896000"/>
                  </a:cubicBezTo>
                  <a:cubicBezTo>
                    <a:pt x="7722203" y="4910230"/>
                    <a:pt x="7551643" y="4877689"/>
                    <a:pt x="7266972" y="4896000"/>
                  </a:cubicBezTo>
                  <a:cubicBezTo>
                    <a:pt x="6982301" y="4914311"/>
                    <a:pt x="6653604" y="4864846"/>
                    <a:pt x="6492734" y="4896000"/>
                  </a:cubicBezTo>
                  <a:cubicBezTo>
                    <a:pt x="6331864" y="4927154"/>
                    <a:pt x="6213479" y="4890954"/>
                    <a:pt x="6003742" y="4896000"/>
                  </a:cubicBezTo>
                  <a:cubicBezTo>
                    <a:pt x="5794005" y="4901046"/>
                    <a:pt x="5342958" y="4910138"/>
                    <a:pt x="5134422" y="4896000"/>
                  </a:cubicBezTo>
                  <a:cubicBezTo>
                    <a:pt x="4925886" y="4881862"/>
                    <a:pt x="4637498" y="4889181"/>
                    <a:pt x="4265101" y="4896000"/>
                  </a:cubicBezTo>
                  <a:cubicBezTo>
                    <a:pt x="3892704" y="4902819"/>
                    <a:pt x="3924407" y="4894882"/>
                    <a:pt x="3585945" y="4896000"/>
                  </a:cubicBezTo>
                  <a:cubicBezTo>
                    <a:pt x="3247483" y="4897118"/>
                    <a:pt x="2915279" y="4871612"/>
                    <a:pt x="2716625" y="4896000"/>
                  </a:cubicBezTo>
                  <a:cubicBezTo>
                    <a:pt x="2517971" y="4920388"/>
                    <a:pt x="2257720" y="4926626"/>
                    <a:pt x="2037469" y="4896000"/>
                  </a:cubicBezTo>
                  <a:cubicBezTo>
                    <a:pt x="1817218" y="4865374"/>
                    <a:pt x="1631325" y="4911601"/>
                    <a:pt x="1263231" y="4896000"/>
                  </a:cubicBezTo>
                  <a:cubicBezTo>
                    <a:pt x="895137" y="4880399"/>
                    <a:pt x="1023230" y="4899160"/>
                    <a:pt x="869320" y="4896000"/>
                  </a:cubicBezTo>
                  <a:cubicBezTo>
                    <a:pt x="715410" y="4892840"/>
                    <a:pt x="336225" y="4874195"/>
                    <a:pt x="0" y="4896000"/>
                  </a:cubicBezTo>
                  <a:cubicBezTo>
                    <a:pt x="3935" y="4739270"/>
                    <a:pt x="20344" y="4499556"/>
                    <a:pt x="0" y="4245531"/>
                  </a:cubicBezTo>
                  <a:cubicBezTo>
                    <a:pt x="-20344" y="3991506"/>
                    <a:pt x="9443" y="3792008"/>
                    <a:pt x="0" y="3595063"/>
                  </a:cubicBezTo>
                  <a:cubicBezTo>
                    <a:pt x="-9443" y="3398118"/>
                    <a:pt x="11879" y="3247778"/>
                    <a:pt x="0" y="2993554"/>
                  </a:cubicBezTo>
                  <a:cubicBezTo>
                    <a:pt x="-11879" y="2739330"/>
                    <a:pt x="-3884" y="2585651"/>
                    <a:pt x="0" y="2343086"/>
                  </a:cubicBezTo>
                  <a:cubicBezTo>
                    <a:pt x="3884" y="2100521"/>
                    <a:pt x="-25468" y="1828864"/>
                    <a:pt x="0" y="1594697"/>
                  </a:cubicBezTo>
                  <a:cubicBezTo>
                    <a:pt x="25468" y="1360530"/>
                    <a:pt x="25207" y="1220655"/>
                    <a:pt x="0" y="993189"/>
                  </a:cubicBezTo>
                  <a:cubicBezTo>
                    <a:pt x="-25207" y="765723"/>
                    <a:pt x="36926" y="492264"/>
                    <a:pt x="0" y="0"/>
                  </a:cubicBezTo>
                  <a:close/>
                </a:path>
                <a:path w="9508188" h="4896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07651" y="197825"/>
                    <a:pt x="9483554" y="343365"/>
                    <a:pt x="9508188" y="650469"/>
                  </a:cubicBezTo>
                  <a:cubicBezTo>
                    <a:pt x="9532822" y="957573"/>
                    <a:pt x="9533196" y="1098747"/>
                    <a:pt x="9508188" y="1349897"/>
                  </a:cubicBezTo>
                  <a:cubicBezTo>
                    <a:pt x="9483180" y="1601047"/>
                    <a:pt x="9535337" y="1845835"/>
                    <a:pt x="9508188" y="2098286"/>
                  </a:cubicBezTo>
                  <a:cubicBezTo>
                    <a:pt x="9481039" y="2350737"/>
                    <a:pt x="9474244" y="2641712"/>
                    <a:pt x="9508188" y="2846674"/>
                  </a:cubicBezTo>
                  <a:cubicBezTo>
                    <a:pt x="9542132" y="3051636"/>
                    <a:pt x="9494567" y="3331381"/>
                    <a:pt x="9508188" y="3595063"/>
                  </a:cubicBezTo>
                  <a:cubicBezTo>
                    <a:pt x="9521809" y="3858745"/>
                    <a:pt x="9524107" y="4013889"/>
                    <a:pt x="9508188" y="4147611"/>
                  </a:cubicBezTo>
                  <a:cubicBezTo>
                    <a:pt x="9492269" y="4281333"/>
                    <a:pt x="9519788" y="4627150"/>
                    <a:pt x="9508188" y="4896000"/>
                  </a:cubicBezTo>
                  <a:cubicBezTo>
                    <a:pt x="9239055" y="4909563"/>
                    <a:pt x="9066411" y="4883470"/>
                    <a:pt x="8733950" y="4896000"/>
                  </a:cubicBezTo>
                  <a:cubicBezTo>
                    <a:pt x="8401489" y="4908530"/>
                    <a:pt x="8413560" y="4890561"/>
                    <a:pt x="8244957" y="4896000"/>
                  </a:cubicBezTo>
                  <a:cubicBezTo>
                    <a:pt x="8076354" y="4901439"/>
                    <a:pt x="7798299" y="4909533"/>
                    <a:pt x="7565801" y="4896000"/>
                  </a:cubicBezTo>
                  <a:cubicBezTo>
                    <a:pt x="7333303" y="4882467"/>
                    <a:pt x="7311973" y="4879718"/>
                    <a:pt x="7171890" y="4896000"/>
                  </a:cubicBezTo>
                  <a:cubicBezTo>
                    <a:pt x="7031807" y="4912282"/>
                    <a:pt x="6940428" y="4908249"/>
                    <a:pt x="6777980" y="4896000"/>
                  </a:cubicBezTo>
                  <a:cubicBezTo>
                    <a:pt x="6615532" y="4883752"/>
                    <a:pt x="6419489" y="4910565"/>
                    <a:pt x="6098823" y="4896000"/>
                  </a:cubicBezTo>
                  <a:cubicBezTo>
                    <a:pt x="5778157" y="4881435"/>
                    <a:pt x="5784241" y="4902641"/>
                    <a:pt x="5609831" y="4896000"/>
                  </a:cubicBezTo>
                  <a:cubicBezTo>
                    <a:pt x="5435421" y="4889359"/>
                    <a:pt x="5202716" y="4930244"/>
                    <a:pt x="4835593" y="4896000"/>
                  </a:cubicBezTo>
                  <a:cubicBezTo>
                    <a:pt x="4468470" y="4861756"/>
                    <a:pt x="4500799" y="4890210"/>
                    <a:pt x="4346600" y="4896000"/>
                  </a:cubicBezTo>
                  <a:cubicBezTo>
                    <a:pt x="4192401" y="4901790"/>
                    <a:pt x="3863937" y="4915936"/>
                    <a:pt x="3572362" y="4896000"/>
                  </a:cubicBezTo>
                  <a:cubicBezTo>
                    <a:pt x="3280787" y="4876064"/>
                    <a:pt x="3345927" y="4890448"/>
                    <a:pt x="3178451" y="4896000"/>
                  </a:cubicBezTo>
                  <a:cubicBezTo>
                    <a:pt x="3010975" y="4901552"/>
                    <a:pt x="2693237" y="4869367"/>
                    <a:pt x="2404213" y="4896000"/>
                  </a:cubicBezTo>
                  <a:cubicBezTo>
                    <a:pt x="2115189" y="4922633"/>
                    <a:pt x="2036700" y="4897736"/>
                    <a:pt x="1915221" y="4896000"/>
                  </a:cubicBezTo>
                  <a:cubicBezTo>
                    <a:pt x="1793742" y="4894264"/>
                    <a:pt x="1714276" y="4884923"/>
                    <a:pt x="1521310" y="4896000"/>
                  </a:cubicBezTo>
                  <a:cubicBezTo>
                    <a:pt x="1328344" y="4907077"/>
                    <a:pt x="1170312" y="4911682"/>
                    <a:pt x="1032318" y="4896000"/>
                  </a:cubicBezTo>
                  <a:cubicBezTo>
                    <a:pt x="894324" y="4880318"/>
                    <a:pt x="209299" y="4886690"/>
                    <a:pt x="0" y="4896000"/>
                  </a:cubicBezTo>
                  <a:cubicBezTo>
                    <a:pt x="-1327" y="4617588"/>
                    <a:pt x="9655" y="4503284"/>
                    <a:pt x="0" y="4294491"/>
                  </a:cubicBezTo>
                  <a:cubicBezTo>
                    <a:pt x="-9655" y="4085698"/>
                    <a:pt x="-12898" y="3988659"/>
                    <a:pt x="0" y="3741943"/>
                  </a:cubicBezTo>
                  <a:cubicBezTo>
                    <a:pt x="12898" y="3495227"/>
                    <a:pt x="14540" y="3410299"/>
                    <a:pt x="0" y="3189394"/>
                  </a:cubicBezTo>
                  <a:cubicBezTo>
                    <a:pt x="-14540" y="2968489"/>
                    <a:pt x="34949" y="2760866"/>
                    <a:pt x="0" y="2441006"/>
                  </a:cubicBezTo>
                  <a:cubicBezTo>
                    <a:pt x="-34949" y="2121146"/>
                    <a:pt x="15243" y="2081394"/>
                    <a:pt x="0" y="1888457"/>
                  </a:cubicBezTo>
                  <a:cubicBezTo>
                    <a:pt x="-15243" y="1695520"/>
                    <a:pt x="14138" y="1422372"/>
                    <a:pt x="0" y="1189029"/>
                  </a:cubicBezTo>
                  <a:cubicBezTo>
                    <a:pt x="-14138" y="955686"/>
                    <a:pt x="-1456" y="457384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>
                      <a:lumMod val="40000"/>
                      <a:lumOff val="60000"/>
                    </a:schemeClr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rgbClr val="66C3A4"/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1998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with learning via TD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F1C254-351B-7148-AD3D-2A9A55EE29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536" y="1272646"/>
            <a:ext cx="12210015" cy="5585354"/>
          </a:xfrm>
        </p:spPr>
        <p:txBody>
          <a:bodyPr/>
          <a:lstStyle/>
          <a:p>
            <a:r>
              <a:rPr lang="en-GB" dirty="0"/>
              <a:t>Physically how is this done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Is it necessary, aren’t most policies fairly simple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706D254-884D-D546-8CEA-95030069203C}"/>
              </a:ext>
            </a:extLst>
          </p:cNvPr>
          <p:cNvGrpSpPr/>
          <p:nvPr/>
        </p:nvGrpSpPr>
        <p:grpSpPr>
          <a:xfrm>
            <a:off x="551384" y="1916832"/>
            <a:ext cx="11161240" cy="1231008"/>
            <a:chOff x="551384" y="3113778"/>
            <a:chExt cx="11161240" cy="123100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4BCCCF1-FC9E-7C49-A99F-1959DA954FED}"/>
                </a:ext>
              </a:extLst>
            </p:cNvPr>
            <p:cNvSpPr/>
            <p:nvPr/>
          </p:nvSpPr>
          <p:spPr>
            <a:xfrm>
              <a:off x="551384" y="3113778"/>
              <a:ext cx="11161240" cy="1231008"/>
            </a:xfrm>
            <a:prstGeom prst="roundRect">
              <a:avLst/>
            </a:prstGeom>
            <a:solidFill>
              <a:srgbClr val="66C3A4">
                <a:alpha val="50000"/>
              </a:srgb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CB205B-5BCE-3640-A348-1C99FDE4E8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400" y="3186162"/>
              <a:ext cx="10776520" cy="1034926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A9DE96B-0D39-7348-8504-F96AC1E7091D}"/>
              </a:ext>
            </a:extLst>
          </p:cNvPr>
          <p:cNvSpPr txBox="1"/>
          <p:nvPr/>
        </p:nvSpPr>
        <p:spPr>
          <a:xfrm>
            <a:off x="983433" y="3857243"/>
            <a:ext cx="3960440" cy="92333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This isn’t a fundamentally hard thing</a:t>
            </a:r>
          </a:p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Nor need it be particularly precise/accurate to be useful </a:t>
            </a:r>
          </a:p>
        </p:txBody>
      </p:sp>
    </p:spTree>
    <p:extLst>
      <p:ext uri="{BB962C8B-B14F-4D97-AF65-F5344CB8AC3E}">
        <p14:creationId xmlns:p14="http://schemas.microsoft.com/office/powerpoint/2010/main" val="1617045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9711A-A792-8F41-AA71-DF53807A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STDP: “cells that fire together, wire together”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F1C254-351B-7148-AD3D-2A9A55EE29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4536" y="1272646"/>
            <a:ext cx="12210015" cy="5585354"/>
          </a:xfrm>
        </p:spPr>
        <p:txBody>
          <a:bodyPr/>
          <a:lstStyle/>
          <a:p>
            <a:r>
              <a:rPr lang="en-GB" dirty="0"/>
              <a:t>Time scale issue </a:t>
            </a:r>
          </a:p>
        </p:txBody>
      </p:sp>
    </p:spTree>
    <p:extLst>
      <p:ext uri="{BB962C8B-B14F-4D97-AF65-F5344CB8AC3E}">
        <p14:creationId xmlns:p14="http://schemas.microsoft.com/office/powerpoint/2010/main" val="1358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35D89-E044-FF43-AACE-A6C183D47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Theta sweeps could provide increase time scale to STDP range and increase training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3EE8E-829C-E24D-8871-E8A616928C9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036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191346" y="3068959"/>
            <a:ext cx="7193535" cy="320241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0" name="Graphic 39" descr="Table outline">
            <a:extLst>
              <a:ext uri="{FF2B5EF4-FFF2-40B4-BE49-F238E27FC236}">
                <a16:creationId xmlns:a16="http://schemas.microsoft.com/office/drawing/2014/main" id="{8794D4B2-1D75-DC4C-B8E3-1BCE810C597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0000"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08635" y="-99392"/>
            <a:ext cx="6292019" cy="6292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AF85AA-EFA5-CD4F-BAB8-730CACF7F268}"/>
              </a:ext>
            </a:extLst>
          </p:cNvPr>
          <p:cNvSpPr txBox="1"/>
          <p:nvPr/>
        </p:nvSpPr>
        <p:spPr>
          <a:xfrm>
            <a:off x="6527580" y="1289665"/>
            <a:ext cx="1144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400" b="1" dirty="0">
                <a:solidFill>
                  <a:schemeClr val="bg1"/>
                </a:solidFill>
              </a:rPr>
              <a:t>HOME </a:t>
            </a: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208D4C-D20A-7443-ACC3-417D961E48EE}"/>
              </a:ext>
            </a:extLst>
          </p:cNvPr>
          <p:cNvSpPr txBox="1"/>
          <p:nvPr/>
        </p:nvSpPr>
        <p:spPr>
          <a:xfrm>
            <a:off x="9220272" y="1289665"/>
            <a:ext cx="2099357" cy="707886"/>
          </a:xfrm>
          <a:prstGeom prst="rect">
            <a:avLst/>
          </a:prstGeom>
          <a:solidFill>
            <a:schemeClr val="tx1">
              <a:alpha val="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sz="2000" b="1" dirty="0">
                <a:solidFill>
                  <a:schemeClr val="bg1"/>
                </a:solidFill>
              </a:rPr>
              <a:t>THAT ANNOYING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 POT HOLE</a:t>
            </a:r>
            <a:r>
              <a:rPr lang="en-GB" sz="2000" b="1" dirty="0">
                <a:solidFill>
                  <a:srgbClr val="FF0000"/>
                </a:solidFill>
              </a:rPr>
              <a:t> R=-5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9F7F929-0ED7-D94F-A41C-9C249DD1EE73}"/>
              </a:ext>
            </a:extLst>
          </p:cNvPr>
          <p:cNvSpPr txBox="1"/>
          <p:nvPr/>
        </p:nvSpPr>
        <p:spPr>
          <a:xfrm>
            <a:off x="10009266" y="3563111"/>
            <a:ext cx="14068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000" b="1" dirty="0">
                <a:solidFill>
                  <a:schemeClr val="bg1"/>
                </a:solidFill>
              </a:rPr>
              <a:t>BARRY LAB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PUB NIGHT</a:t>
            </a:r>
          </a:p>
          <a:p>
            <a:pPr algn="l"/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2000" b="1" dirty="0">
                <a:solidFill>
                  <a:srgbClr val="66C3A4"/>
                </a:solidFill>
              </a:rPr>
              <a:t>R=+100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1600" dirty="0">
                <a:solidFill>
                  <a:schemeClr val="bg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CEC7ABDD-ECEC-D34D-A174-C16C635094A3}"/>
              </a:ext>
            </a:extLst>
          </p:cNvPr>
          <p:cNvSpPr/>
          <p:nvPr/>
        </p:nvSpPr>
        <p:spPr>
          <a:xfrm rot="8380048">
            <a:off x="10603243" y="1972450"/>
            <a:ext cx="640334" cy="1635362"/>
          </a:xfrm>
          <a:custGeom>
            <a:avLst/>
            <a:gdLst>
              <a:gd name="connsiteX0" fmla="*/ 18196 w 1655928"/>
              <a:gd name="connsiteY0" fmla="*/ 818865 h 818865"/>
              <a:gd name="connsiteX1" fmla="*/ 181970 w 1655928"/>
              <a:gd name="connsiteY1" fmla="*/ 259307 h 818865"/>
              <a:gd name="connsiteX2" fmla="*/ 1328382 w 1655928"/>
              <a:gd name="connsiteY2" fmla="*/ 286603 h 818865"/>
              <a:gd name="connsiteX3" fmla="*/ 1655928 w 1655928"/>
              <a:gd name="connsiteY3" fmla="*/ 0 h 818865"/>
              <a:gd name="connsiteX0" fmla="*/ 515 w 1638247"/>
              <a:gd name="connsiteY0" fmla="*/ 818865 h 818865"/>
              <a:gd name="connsiteX1" fmla="*/ 1257599 w 1638247"/>
              <a:gd name="connsiteY1" fmla="*/ 717462 h 818865"/>
              <a:gd name="connsiteX2" fmla="*/ 1310701 w 1638247"/>
              <a:gd name="connsiteY2" fmla="*/ 286603 h 818865"/>
              <a:gd name="connsiteX3" fmla="*/ 1638247 w 1638247"/>
              <a:gd name="connsiteY3" fmla="*/ 0 h 818865"/>
              <a:gd name="connsiteX0" fmla="*/ 500 w 1638232"/>
              <a:gd name="connsiteY0" fmla="*/ 818865 h 818865"/>
              <a:gd name="connsiteX1" fmla="*/ 1257584 w 1638232"/>
              <a:gd name="connsiteY1" fmla="*/ 717462 h 818865"/>
              <a:gd name="connsiteX2" fmla="*/ 1106863 w 1638232"/>
              <a:gd name="connsiteY2" fmla="*/ 202440 h 818865"/>
              <a:gd name="connsiteX3" fmla="*/ 1638232 w 16382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  <a:gd name="connsiteX0" fmla="*/ 0 w 1637732"/>
              <a:gd name="connsiteY0" fmla="*/ 818865 h 818865"/>
              <a:gd name="connsiteX1" fmla="*/ 1257084 w 1637732"/>
              <a:gd name="connsiteY1" fmla="*/ 717462 h 818865"/>
              <a:gd name="connsiteX2" fmla="*/ 1106363 w 1637732"/>
              <a:gd name="connsiteY2" fmla="*/ 202440 h 818865"/>
              <a:gd name="connsiteX3" fmla="*/ 1637732 w 1637732"/>
              <a:gd name="connsiteY3" fmla="*/ 0 h 818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7732" h="818865">
                <a:moveTo>
                  <a:pt x="0" y="818865"/>
                </a:moveTo>
                <a:cubicBezTo>
                  <a:pt x="42825" y="809110"/>
                  <a:pt x="1072690" y="820200"/>
                  <a:pt x="1257084" y="717462"/>
                </a:cubicBezTo>
                <a:cubicBezTo>
                  <a:pt x="1441478" y="614724"/>
                  <a:pt x="850229" y="224316"/>
                  <a:pt x="1106363" y="202440"/>
                </a:cubicBezTo>
                <a:cubicBezTo>
                  <a:pt x="1229471" y="189278"/>
                  <a:pt x="1596789" y="121692"/>
                  <a:pt x="1637732" y="0"/>
                </a:cubicBezTo>
              </a:path>
            </a:pathLst>
          </a:custGeom>
          <a:noFill/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Graphic 51" descr="Compass with solid fill">
            <a:extLst>
              <a:ext uri="{FF2B5EF4-FFF2-40B4-BE49-F238E27FC236}">
                <a16:creationId xmlns:a16="http://schemas.microsoft.com/office/drawing/2014/main" id="{4A5B3BA7-9781-854B-9960-790B179D15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61447" y="1354019"/>
            <a:ext cx="449682" cy="44968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D7947EB-5C0D-2544-BDEA-8ECCE9B2A640}"/>
              </a:ext>
            </a:extLst>
          </p:cNvPr>
          <p:cNvGrpSpPr/>
          <p:nvPr/>
        </p:nvGrpSpPr>
        <p:grpSpPr>
          <a:xfrm>
            <a:off x="6633407" y="1716462"/>
            <a:ext cx="3071343" cy="2504626"/>
            <a:chOff x="6824962" y="1716462"/>
            <a:chExt cx="2879788" cy="234841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05858F-FD44-2A4F-A5F1-5258032AEFE9}"/>
                </a:ext>
              </a:extLst>
            </p:cNvPr>
            <p:cNvSpPr txBox="1"/>
            <p:nvPr/>
          </p:nvSpPr>
          <p:spPr>
            <a:xfrm>
              <a:off x="6856627" y="3356992"/>
              <a:ext cx="14716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000" b="1" dirty="0">
                  <a:solidFill>
                    <a:schemeClr val="bg1"/>
                  </a:solidFill>
                </a:rPr>
                <a:t>STARBUCKS</a:t>
              </a:r>
            </a:p>
            <a:p>
              <a:pPr algn="l"/>
              <a:r>
                <a:rPr lang="en-GB" sz="2000" b="1" dirty="0">
                  <a:solidFill>
                    <a:schemeClr val="bg1"/>
                  </a:solidFill>
                </a:rPr>
                <a:t> </a:t>
              </a:r>
              <a:r>
                <a:rPr lang="en-GB" sz="2000" b="1" dirty="0">
                  <a:solidFill>
                    <a:srgbClr val="66C3A4"/>
                  </a:solidFill>
                </a:rPr>
                <a:t>R=+10</a:t>
              </a:r>
              <a:endParaRPr lang="en-GB" sz="1600" dirty="0">
                <a:solidFill>
                  <a:srgbClr val="66C3A4"/>
                </a:solidFill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DE40E815-40CF-2944-AC91-94196EFCB183}"/>
                </a:ext>
              </a:extLst>
            </p:cNvPr>
            <p:cNvSpPr/>
            <p:nvPr/>
          </p:nvSpPr>
          <p:spPr>
            <a:xfrm>
              <a:off x="6824962" y="1716462"/>
              <a:ext cx="734008" cy="1742084"/>
            </a:xfrm>
            <a:custGeom>
              <a:avLst/>
              <a:gdLst>
                <a:gd name="connsiteX0" fmla="*/ 119474 w 563978"/>
                <a:gd name="connsiteY0" fmla="*/ 0 h 1228298"/>
                <a:gd name="connsiteX1" fmla="*/ 528907 w 563978"/>
                <a:gd name="connsiteY1" fmla="*/ 191068 h 1228298"/>
                <a:gd name="connsiteX2" fmla="*/ 487963 w 563978"/>
                <a:gd name="connsiteY2" fmla="*/ 627797 h 1228298"/>
                <a:gd name="connsiteX3" fmla="*/ 51235 w 563978"/>
                <a:gd name="connsiteY3" fmla="*/ 696036 h 1228298"/>
                <a:gd name="connsiteX4" fmla="*/ 51235 w 563978"/>
                <a:gd name="connsiteY4" fmla="*/ 1119116 h 1228298"/>
                <a:gd name="connsiteX5" fmla="*/ 433372 w 563978"/>
                <a:gd name="connsiteY5" fmla="*/ 1009934 h 1228298"/>
                <a:gd name="connsiteX6" fmla="*/ 528907 w 563978"/>
                <a:gd name="connsiteY6" fmla="*/ 1228298 h 1228298"/>
                <a:gd name="connsiteX7" fmla="*/ 528907 w 563978"/>
                <a:gd name="connsiteY7" fmla="*/ 1228298 h 122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3978" h="1228298">
                  <a:moveTo>
                    <a:pt x="119474" y="0"/>
                  </a:moveTo>
                  <a:cubicBezTo>
                    <a:pt x="293483" y="43217"/>
                    <a:pt x="467492" y="86435"/>
                    <a:pt x="528907" y="191068"/>
                  </a:cubicBezTo>
                  <a:cubicBezTo>
                    <a:pt x="590322" y="295701"/>
                    <a:pt x="567575" y="543636"/>
                    <a:pt x="487963" y="627797"/>
                  </a:cubicBezTo>
                  <a:cubicBezTo>
                    <a:pt x="408351" y="711958"/>
                    <a:pt x="124023" y="614150"/>
                    <a:pt x="51235" y="696036"/>
                  </a:cubicBezTo>
                  <a:cubicBezTo>
                    <a:pt x="-21553" y="777922"/>
                    <a:pt x="-12455" y="1066800"/>
                    <a:pt x="51235" y="1119116"/>
                  </a:cubicBezTo>
                  <a:cubicBezTo>
                    <a:pt x="114925" y="1171432"/>
                    <a:pt x="353760" y="991737"/>
                    <a:pt x="433372" y="1009934"/>
                  </a:cubicBezTo>
                  <a:cubicBezTo>
                    <a:pt x="512984" y="1028131"/>
                    <a:pt x="528907" y="1228298"/>
                    <a:pt x="528907" y="1228298"/>
                  </a:cubicBezTo>
                  <a:lnTo>
                    <a:pt x="528907" y="1228298"/>
                  </a:lnTo>
                </a:path>
              </a:pathLst>
            </a:custGeom>
            <a:noFill/>
            <a:ln w="38100">
              <a:solidFill>
                <a:schemeClr val="bg1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017CCAF6-EED5-BD41-BA82-0600A059DEF7}"/>
                </a:ext>
              </a:extLst>
            </p:cNvPr>
            <p:cNvSpPr/>
            <p:nvPr/>
          </p:nvSpPr>
          <p:spPr>
            <a:xfrm>
              <a:off x="8293786" y="2014570"/>
              <a:ext cx="1410964" cy="1772685"/>
            </a:xfrm>
            <a:custGeom>
              <a:avLst/>
              <a:gdLst>
                <a:gd name="connsiteX0" fmla="*/ 0 w 1742606"/>
                <a:gd name="connsiteY0" fmla="*/ 766482 h 827132"/>
                <a:gd name="connsiteX1" fmla="*/ 497541 w 1742606"/>
                <a:gd name="connsiteY1" fmla="*/ 806824 h 827132"/>
                <a:gd name="connsiteX2" fmla="*/ 779929 w 1742606"/>
                <a:gd name="connsiteY2" fmla="*/ 484094 h 827132"/>
                <a:gd name="connsiteX3" fmla="*/ 1653988 w 1742606"/>
                <a:gd name="connsiteY3" fmla="*/ 524435 h 827132"/>
                <a:gd name="connsiteX4" fmla="*/ 1667435 w 1742606"/>
                <a:gd name="connsiteY4" fmla="*/ 0 h 82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2606" h="827132">
                  <a:moveTo>
                    <a:pt x="0" y="766482"/>
                  </a:moveTo>
                  <a:cubicBezTo>
                    <a:pt x="183776" y="810185"/>
                    <a:pt x="367553" y="853889"/>
                    <a:pt x="497541" y="806824"/>
                  </a:cubicBezTo>
                  <a:cubicBezTo>
                    <a:pt x="627529" y="759759"/>
                    <a:pt x="587188" y="531159"/>
                    <a:pt x="779929" y="484094"/>
                  </a:cubicBezTo>
                  <a:cubicBezTo>
                    <a:pt x="972670" y="437029"/>
                    <a:pt x="1506070" y="605117"/>
                    <a:pt x="1653988" y="524435"/>
                  </a:cubicBezTo>
                  <a:cubicBezTo>
                    <a:pt x="1801906" y="443753"/>
                    <a:pt x="1734670" y="221876"/>
                    <a:pt x="1667435" y="0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Freeform 53">
            <a:extLst>
              <a:ext uri="{FF2B5EF4-FFF2-40B4-BE49-F238E27FC236}">
                <a16:creationId xmlns:a16="http://schemas.microsoft.com/office/drawing/2014/main" id="{57FF61A7-987A-2544-B8FE-AD4CBBA487D9}"/>
              </a:ext>
            </a:extLst>
          </p:cNvPr>
          <p:cNvSpPr/>
          <p:nvPr/>
        </p:nvSpPr>
        <p:spPr>
          <a:xfrm flipH="1">
            <a:off x="10727527" y="1997551"/>
            <a:ext cx="282404" cy="1661077"/>
          </a:xfrm>
          <a:custGeom>
            <a:avLst/>
            <a:gdLst>
              <a:gd name="connsiteX0" fmla="*/ 295835 w 295942"/>
              <a:gd name="connsiteY0" fmla="*/ 0 h 1008530"/>
              <a:gd name="connsiteX1" fmla="*/ 0 w 295942"/>
              <a:gd name="connsiteY1" fmla="*/ 322730 h 1008530"/>
              <a:gd name="connsiteX2" fmla="*/ 295835 w 295942"/>
              <a:gd name="connsiteY2" fmla="*/ 591671 h 1008530"/>
              <a:gd name="connsiteX3" fmla="*/ 26894 w 295942"/>
              <a:gd name="connsiteY3" fmla="*/ 1008530 h 1008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942" h="1008530">
                <a:moveTo>
                  <a:pt x="295835" y="0"/>
                </a:moveTo>
                <a:cubicBezTo>
                  <a:pt x="147917" y="112059"/>
                  <a:pt x="0" y="224118"/>
                  <a:pt x="0" y="322730"/>
                </a:cubicBezTo>
                <a:cubicBezTo>
                  <a:pt x="0" y="421342"/>
                  <a:pt x="291353" y="477371"/>
                  <a:pt x="295835" y="591671"/>
                </a:cubicBezTo>
                <a:cubicBezTo>
                  <a:pt x="300317" y="705971"/>
                  <a:pt x="163605" y="857250"/>
                  <a:pt x="26894" y="1008530"/>
                </a:cubicBezTo>
              </a:path>
            </a:pathLst>
          </a:custGeom>
          <a:noFill/>
          <a:ln w="38100">
            <a:solidFill>
              <a:schemeClr val="bg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66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3DC33-4CB1-9449-A95D-69D0C6E34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38F9-4911-4143-8E69-452D2ACEA7E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6849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BDE1-157E-AA40-B794-436573A51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STDP learning rule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58E3C-1889-7048-B2C8-68E51A2043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311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81B52-84B0-BE4B-8E22-7188A012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97ADD-EC2A-C149-A2D1-AF5E6F6DB1F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920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263352" y="4797152"/>
            <a:ext cx="7193535" cy="136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7"/>
            <a:ext cx="5544615" cy="141886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B6E370-9917-794A-9521-D4BC61270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601" y="2390626"/>
            <a:ext cx="2286000" cy="23241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276E44B4-DC29-9046-845C-FA2EADE323F2}"/>
              </a:ext>
            </a:extLst>
          </p:cNvPr>
          <p:cNvSpPr/>
          <p:nvPr/>
        </p:nvSpPr>
        <p:spPr>
          <a:xfrm>
            <a:off x="3359696" y="3291066"/>
            <a:ext cx="396705" cy="523220"/>
          </a:xfrm>
          <a:prstGeom prst="ellipse">
            <a:avLst/>
          </a:prstGeom>
          <a:solidFill>
            <a:srgbClr val="38459C">
              <a:alpha val="47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9C0A5D0-9784-9F46-8468-0173E4C38DDD}"/>
              </a:ext>
            </a:extLst>
          </p:cNvPr>
          <p:cNvSpPr/>
          <p:nvPr/>
        </p:nvSpPr>
        <p:spPr>
          <a:xfrm>
            <a:off x="4108174" y="3291066"/>
            <a:ext cx="396705" cy="523220"/>
          </a:xfrm>
          <a:prstGeom prst="ellipse">
            <a:avLst/>
          </a:prstGeom>
          <a:solidFill>
            <a:srgbClr val="38459C">
              <a:alpha val="47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941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2D000E-7485-BE44-A5DF-A14816547928}"/>
              </a:ext>
            </a:extLst>
          </p:cNvPr>
          <p:cNvGrpSpPr/>
          <p:nvPr/>
        </p:nvGrpSpPr>
        <p:grpSpPr>
          <a:xfrm>
            <a:off x="407368" y="3291066"/>
            <a:ext cx="6602600" cy="2699317"/>
            <a:chOff x="407368" y="3291066"/>
            <a:chExt cx="6602600" cy="269931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926CF9-B0C2-C44D-8842-BEF6609C2059}"/>
                </a:ext>
              </a:extLst>
            </p:cNvPr>
            <p:cNvGrpSpPr/>
            <p:nvPr/>
          </p:nvGrpSpPr>
          <p:grpSpPr>
            <a:xfrm>
              <a:off x="407368" y="4869160"/>
              <a:ext cx="6602600" cy="1121223"/>
              <a:chOff x="407368" y="4869160"/>
              <a:chExt cx="6602600" cy="1121223"/>
            </a:xfrm>
            <a:solidFill>
              <a:schemeClr val="tx1">
                <a:alpha val="1444"/>
              </a:schemeClr>
            </a:solidFill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BF3800F-5083-CE4F-A90C-C94412894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103" y="4869160"/>
                <a:ext cx="6099865" cy="1121223"/>
              </a:xfrm>
              <a:prstGeom prst="rect">
                <a:avLst/>
              </a:prstGeom>
              <a:grpFill/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F06CE0B-8F03-404D-AB12-C5DD4AD8F376}"/>
                  </a:ext>
                </a:extLst>
              </p:cNvPr>
              <p:cNvSpPr txBox="1"/>
              <p:nvPr/>
            </p:nvSpPr>
            <p:spPr>
              <a:xfrm>
                <a:off x="407368" y="5161354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E4982CA-CEE7-5845-A8C5-0CFC9444BDD6}"/>
                </a:ext>
              </a:extLst>
            </p:cNvPr>
            <p:cNvGrpSpPr/>
            <p:nvPr/>
          </p:nvGrpSpPr>
          <p:grpSpPr>
            <a:xfrm>
              <a:off x="407368" y="3291066"/>
              <a:ext cx="4131487" cy="795064"/>
              <a:chOff x="407368" y="3291066"/>
              <a:chExt cx="4131487" cy="795064"/>
            </a:xfrm>
            <a:solidFill>
              <a:schemeClr val="tx1">
                <a:alpha val="1444"/>
              </a:schemeClr>
            </a:solidFill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8B5814-52BA-D943-90DE-DF5F97410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103" y="3291066"/>
                <a:ext cx="3628752" cy="795064"/>
              </a:xfrm>
              <a:prstGeom prst="rect">
                <a:avLst/>
              </a:prstGeom>
              <a:grpFill/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77BA62E-CAC8-AD4C-B8B3-A39F86F40AD9}"/>
                  </a:ext>
                </a:extLst>
              </p:cNvPr>
              <p:cNvSpPr txBox="1"/>
              <p:nvPr/>
            </p:nvSpPr>
            <p:spPr>
              <a:xfrm>
                <a:off x="407368" y="3291066"/>
                <a:ext cx="309700" cy="523220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GB" sz="2800" dirty="0">
                    <a:solidFill>
                      <a:schemeClr val="bg1"/>
                    </a:solidFill>
                  </a:rPr>
                  <a:t>•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19980A3-561F-274A-A40E-B05E077E6EF3}"/>
              </a:ext>
            </a:extLst>
          </p:cNvPr>
          <p:cNvSpPr txBox="1"/>
          <p:nvPr/>
        </p:nvSpPr>
        <p:spPr>
          <a:xfrm>
            <a:off x="263352" y="4797152"/>
            <a:ext cx="7193535" cy="136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7"/>
            <a:ext cx="5544615" cy="1418861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B8D3C-FA75-0649-BA54-0A6F03CD51E5}"/>
              </a:ext>
            </a:extLst>
          </p:cNvPr>
          <p:cNvSpPr txBox="1"/>
          <p:nvPr/>
        </p:nvSpPr>
        <p:spPr>
          <a:xfrm>
            <a:off x="6276135" y="2967335"/>
            <a:ext cx="2754024" cy="92333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Fixed policy: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Policies often are fixed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Value learning still useful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BE921E-9325-1640-AFEF-EAB5DE2DFC6D}"/>
              </a:ext>
            </a:extLst>
          </p:cNvPr>
          <p:cNvSpPr txBox="1"/>
          <p:nvPr/>
        </p:nvSpPr>
        <p:spPr>
          <a:xfrm>
            <a:off x="9908999" y="2968026"/>
            <a:ext cx="1716880" cy="369332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bg1">
                    <a:lumMod val="60000"/>
                    <a:lumOff val="40000"/>
                  </a:schemeClr>
                </a:solidFill>
              </a:rPr>
              <a:t>Policy iteration: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B80788-8341-CE4A-9408-4D37A6AC9E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3168" y="3291066"/>
            <a:ext cx="1887448" cy="169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4982CA-CEE7-5845-A8C5-0CFC9444BDD6}"/>
              </a:ext>
            </a:extLst>
          </p:cNvPr>
          <p:cNvGrpSpPr/>
          <p:nvPr/>
        </p:nvGrpSpPr>
        <p:grpSpPr>
          <a:xfrm>
            <a:off x="407368" y="3291066"/>
            <a:ext cx="4131487" cy="795064"/>
            <a:chOff x="407368" y="3291066"/>
            <a:chExt cx="4131487" cy="795064"/>
          </a:xfrm>
          <a:solidFill>
            <a:schemeClr val="tx1">
              <a:alpha val="1444"/>
            </a:schemeClr>
          </a:solidFill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B5814-52BA-D943-90DE-DF5F9741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3291066"/>
              <a:ext cx="3628752" cy="795064"/>
            </a:xfrm>
            <a:prstGeom prst="rect">
              <a:avLst/>
            </a:prstGeom>
            <a:grpFill/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BA62E-CAC8-AD4C-B8B3-A39F86F40AD9}"/>
                </a:ext>
              </a:extLst>
            </p:cNvPr>
            <p:cNvSpPr txBox="1"/>
            <p:nvPr/>
          </p:nvSpPr>
          <p:spPr>
            <a:xfrm>
              <a:off x="407368" y="3291066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6"/>
            <a:ext cx="5544615" cy="2952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F3BB8-DE39-3643-BFBE-A4F0241A0527}"/>
              </a:ext>
            </a:extLst>
          </p:cNvPr>
          <p:cNvSpPr txBox="1"/>
          <p:nvPr/>
        </p:nvSpPr>
        <p:spPr>
          <a:xfrm>
            <a:off x="5879976" y="1124744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PLACE CELLS: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E36111-91FB-F548-B35D-1DF234956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717" y="1844824"/>
            <a:ext cx="4115955" cy="158635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D66F50C-3877-914B-8E08-369429EC0F19}"/>
              </a:ext>
            </a:extLst>
          </p:cNvPr>
          <p:cNvGrpSpPr/>
          <p:nvPr/>
        </p:nvGrpSpPr>
        <p:grpSpPr>
          <a:xfrm>
            <a:off x="6950207" y="1196514"/>
            <a:ext cx="5182032" cy="707886"/>
            <a:chOff x="5922390" y="3573016"/>
            <a:chExt cx="5182032" cy="70788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D04FB58-C587-4C4B-BAB6-6033C8FC9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22390" y="3621531"/>
              <a:ext cx="846709" cy="31152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14E74B-ECAB-1F49-8436-CFDBBC08FFB9}"/>
                </a:ext>
              </a:extLst>
            </p:cNvPr>
            <p:cNvSpPr txBox="1"/>
            <p:nvPr/>
          </p:nvSpPr>
          <p:spPr>
            <a:xfrm>
              <a:off x="6838803" y="3573016"/>
              <a:ext cx="4265619" cy="707886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000" dirty="0">
                  <a:solidFill>
                    <a:schemeClr val="bg1"/>
                  </a:solidFill>
                </a:rPr>
                <a:t>= “how well does state s predict future occurrence of state s’ “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A14E17-854A-2447-B55E-5F5DA4670818}"/>
              </a:ext>
            </a:extLst>
          </p:cNvPr>
          <p:cNvSpPr txBox="1"/>
          <p:nvPr/>
        </p:nvSpPr>
        <p:spPr>
          <a:xfrm>
            <a:off x="5939737" y="3283280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GRID CELLS: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6DD0F0-252B-9D42-9ED2-99DDE98BC457}"/>
              </a:ext>
            </a:extLst>
          </p:cNvPr>
          <p:cNvSpPr txBox="1"/>
          <p:nvPr/>
        </p:nvSpPr>
        <p:spPr>
          <a:xfrm>
            <a:off x="7926381" y="3355050"/>
            <a:ext cx="4265619" cy="101566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Encodes how locations connectivity.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M eigenvectors encode a spatial metric…aka grid cells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3B0505-C9EA-A244-B22E-4D4D325C1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7866" y="3444488"/>
            <a:ext cx="239050" cy="239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72328F0-6069-1D46-ABE7-6321AA2B2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14586" y="4444701"/>
            <a:ext cx="1944216" cy="197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73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4BB44E-C561-694F-8535-DCBD8BF02267}"/>
              </a:ext>
            </a:extLst>
          </p:cNvPr>
          <p:cNvGrpSpPr/>
          <p:nvPr/>
        </p:nvGrpSpPr>
        <p:grpSpPr>
          <a:xfrm>
            <a:off x="407368" y="1412776"/>
            <a:ext cx="5328592" cy="1080120"/>
            <a:chOff x="407368" y="1412776"/>
            <a:chExt cx="5328592" cy="108012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E010047-C75B-474C-A03F-96A4DF19E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1412776"/>
              <a:ext cx="4825857" cy="10801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255905-7558-EC40-AAF6-47195E4579B7}"/>
                </a:ext>
              </a:extLst>
            </p:cNvPr>
            <p:cNvSpPr txBox="1"/>
            <p:nvPr/>
          </p:nvSpPr>
          <p:spPr>
            <a:xfrm>
              <a:off x="407368" y="1655222"/>
              <a:ext cx="3097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4982CA-CEE7-5845-A8C5-0CFC9444BDD6}"/>
              </a:ext>
            </a:extLst>
          </p:cNvPr>
          <p:cNvGrpSpPr/>
          <p:nvPr/>
        </p:nvGrpSpPr>
        <p:grpSpPr>
          <a:xfrm>
            <a:off x="407368" y="3291066"/>
            <a:ext cx="4131487" cy="795064"/>
            <a:chOff x="407368" y="3291066"/>
            <a:chExt cx="4131487" cy="795064"/>
          </a:xfrm>
          <a:solidFill>
            <a:schemeClr val="tx1">
              <a:alpha val="1444"/>
            </a:schemeClr>
          </a:solidFill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8B5814-52BA-D943-90DE-DF5F97410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103" y="3291066"/>
              <a:ext cx="3628752" cy="795064"/>
            </a:xfrm>
            <a:prstGeom prst="rect">
              <a:avLst/>
            </a:prstGeom>
            <a:grpFill/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BA62E-CAC8-AD4C-B8B3-A39F86F40AD9}"/>
                </a:ext>
              </a:extLst>
            </p:cNvPr>
            <p:cNvSpPr txBox="1"/>
            <p:nvPr/>
          </p:nvSpPr>
          <p:spPr>
            <a:xfrm>
              <a:off x="407368" y="3291066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9C5E840-03A5-F64B-B8A2-1547A9D1E627}"/>
              </a:ext>
            </a:extLst>
          </p:cNvPr>
          <p:cNvSpPr txBox="1"/>
          <p:nvPr/>
        </p:nvSpPr>
        <p:spPr>
          <a:xfrm>
            <a:off x="407369" y="1285406"/>
            <a:ext cx="5544615" cy="2952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DF3BB8-DE39-3643-BFBE-A4F0241A0527}"/>
              </a:ext>
            </a:extLst>
          </p:cNvPr>
          <p:cNvSpPr txBox="1"/>
          <p:nvPr/>
        </p:nvSpPr>
        <p:spPr>
          <a:xfrm>
            <a:off x="5879976" y="1124744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PLACE CELLS: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E36111-91FB-F548-B35D-1DF234956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717" y="1844824"/>
            <a:ext cx="4115955" cy="158635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D66F50C-3877-914B-8E08-369429EC0F19}"/>
              </a:ext>
            </a:extLst>
          </p:cNvPr>
          <p:cNvGrpSpPr/>
          <p:nvPr/>
        </p:nvGrpSpPr>
        <p:grpSpPr>
          <a:xfrm>
            <a:off x="6950207" y="1196514"/>
            <a:ext cx="5182032" cy="707886"/>
            <a:chOff x="5922390" y="3573016"/>
            <a:chExt cx="5182032" cy="70788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D04FB58-C587-4C4B-BAB6-6033C8FC9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22390" y="3621531"/>
              <a:ext cx="846709" cy="31152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514E74B-ECAB-1F49-8436-CFDBBC08FFB9}"/>
                </a:ext>
              </a:extLst>
            </p:cNvPr>
            <p:cNvSpPr txBox="1"/>
            <p:nvPr/>
          </p:nvSpPr>
          <p:spPr>
            <a:xfrm>
              <a:off x="6838803" y="3573016"/>
              <a:ext cx="4265619" cy="707886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GB" sz="2000" dirty="0">
                  <a:solidFill>
                    <a:schemeClr val="bg1"/>
                  </a:solidFill>
                </a:rPr>
                <a:t>= “how well does state s predict future occurrence of state s’ “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A14E17-854A-2447-B55E-5F5DA4670818}"/>
              </a:ext>
            </a:extLst>
          </p:cNvPr>
          <p:cNvSpPr txBox="1"/>
          <p:nvPr/>
        </p:nvSpPr>
        <p:spPr>
          <a:xfrm>
            <a:off x="5939737" y="3283280"/>
            <a:ext cx="1070231" cy="830997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>
                <a:solidFill>
                  <a:schemeClr val="bg1"/>
                </a:solidFill>
              </a:rPr>
              <a:t>GRID CELLS: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6DD0F0-252B-9D42-9ED2-99DDE98BC457}"/>
              </a:ext>
            </a:extLst>
          </p:cNvPr>
          <p:cNvSpPr txBox="1"/>
          <p:nvPr/>
        </p:nvSpPr>
        <p:spPr>
          <a:xfrm>
            <a:off x="7926381" y="3355050"/>
            <a:ext cx="4265619" cy="1015663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chemeClr val="bg1"/>
                </a:solidFill>
              </a:rPr>
              <a:t>Encodes how locations connectivity.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M eigenvectors encode a spatial metric…aka grid cells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73B0505-C9EA-A244-B22E-4D4D325C1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7866" y="3444488"/>
            <a:ext cx="239050" cy="239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72328F0-6069-1D46-ABE7-6321AA2B2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14586" y="4444701"/>
            <a:ext cx="1944216" cy="1970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9C8106-FDDC-0D42-A163-524D73D6E127}"/>
              </a:ext>
            </a:extLst>
          </p:cNvPr>
          <p:cNvSpPr txBox="1"/>
          <p:nvPr/>
        </p:nvSpPr>
        <p:spPr>
          <a:xfrm>
            <a:off x="-1077169" y="620688"/>
            <a:ext cx="14346336" cy="7491536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l"/>
            <a:endParaRPr lang="en-GB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F8701-B551-1F49-96BD-6112560340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5926" y="1196752"/>
            <a:ext cx="7900147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4657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243F54-D762-D44A-B9A7-1D0242AD857B}"/>
              </a:ext>
            </a:extLst>
          </p:cNvPr>
          <p:cNvSpPr txBox="1"/>
          <p:nvPr/>
        </p:nvSpPr>
        <p:spPr>
          <a:xfrm>
            <a:off x="11640616" y="6570000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7765C7-1995-514A-A70F-AD8811EE1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86627"/>
            <a:ext cx="12210015" cy="68601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Successor theory and why hippocampus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F926CF9-B0C2-C44D-8842-BEF6609C2059}"/>
              </a:ext>
            </a:extLst>
          </p:cNvPr>
          <p:cNvGrpSpPr/>
          <p:nvPr/>
        </p:nvGrpSpPr>
        <p:grpSpPr>
          <a:xfrm>
            <a:off x="407368" y="4869160"/>
            <a:ext cx="6602600" cy="1121223"/>
            <a:chOff x="407368" y="4869160"/>
            <a:chExt cx="6602600" cy="1121223"/>
          </a:xfrm>
          <a:solidFill>
            <a:schemeClr val="tx1">
              <a:alpha val="1444"/>
            </a:schemeClr>
          </a:solidFill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F3800F-5083-CE4F-A90C-C9441289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0103" y="4869160"/>
              <a:ext cx="6099865" cy="1121223"/>
            </a:xfrm>
            <a:prstGeom prst="rect">
              <a:avLst/>
            </a:prstGeom>
            <a:grpFill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F06CE0B-8F03-404D-AB12-C5DD4AD8F376}"/>
                </a:ext>
              </a:extLst>
            </p:cNvPr>
            <p:cNvSpPr txBox="1"/>
            <p:nvPr/>
          </p:nvSpPr>
          <p:spPr>
            <a:xfrm>
              <a:off x="407368" y="5161354"/>
              <a:ext cx="30970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•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1B0AF-25E9-4743-8DA6-B4886FF2A9C2}"/>
              </a:ext>
            </a:extLst>
          </p:cNvPr>
          <p:cNvGrpSpPr/>
          <p:nvPr/>
        </p:nvGrpSpPr>
        <p:grpSpPr>
          <a:xfrm>
            <a:off x="7838214" y="5013176"/>
            <a:ext cx="3209678" cy="1046059"/>
            <a:chOff x="7838214" y="5279813"/>
            <a:chExt cx="3209678" cy="1046059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DD5AB439-45BD-4842-8825-25AA4CA1C18B}"/>
                </a:ext>
              </a:extLst>
            </p:cNvPr>
            <p:cNvSpPr/>
            <p:nvPr/>
          </p:nvSpPr>
          <p:spPr>
            <a:xfrm>
              <a:off x="7838214" y="5279813"/>
              <a:ext cx="3181640" cy="1046059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E571749-8B2B-E449-8841-2B0A549484D9}"/>
                </a:ext>
              </a:extLst>
            </p:cNvPr>
            <p:cNvSpPr txBox="1"/>
            <p:nvPr/>
          </p:nvSpPr>
          <p:spPr>
            <a:xfrm>
              <a:off x="7866252" y="5279813"/>
              <a:ext cx="31816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We actually have to </a:t>
              </a:r>
            </a:p>
            <a:p>
              <a:pPr algn="l"/>
              <a:r>
                <a:rPr lang="en-GB" sz="2800" dirty="0">
                  <a:solidFill>
                    <a:schemeClr val="bg1"/>
                  </a:solidFill>
                </a:rPr>
                <a:t>learn this, somehow?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BCE171C-A2C2-554A-9B11-4C48EC2D9954}"/>
              </a:ext>
            </a:extLst>
          </p:cNvPr>
          <p:cNvGrpSpPr/>
          <p:nvPr/>
        </p:nvGrpSpPr>
        <p:grpSpPr>
          <a:xfrm>
            <a:off x="4223792" y="1258447"/>
            <a:ext cx="3528392" cy="3452498"/>
            <a:chOff x="4223792" y="1258447"/>
            <a:chExt cx="3528392" cy="3452498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CC4B6671-06D3-7342-AE42-A2FD27F0F152}"/>
                </a:ext>
              </a:extLst>
            </p:cNvPr>
            <p:cNvSpPr/>
            <p:nvPr/>
          </p:nvSpPr>
          <p:spPr>
            <a:xfrm>
              <a:off x="4223792" y="1258447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sz="28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98FCF08-6DA1-E549-89F0-A4973DEF27A6}"/>
                </a:ext>
              </a:extLst>
            </p:cNvPr>
            <p:cNvSpPr txBox="1"/>
            <p:nvPr/>
          </p:nvSpPr>
          <p:spPr>
            <a:xfrm>
              <a:off x="4415096" y="1430861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(2)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3BF735-6802-C045-804E-7E30F1D3C861}"/>
                </a:ext>
              </a:extLst>
            </p:cNvPr>
            <p:cNvSpPr txBox="1"/>
            <p:nvPr/>
          </p:nvSpPr>
          <p:spPr>
            <a:xfrm>
              <a:off x="4930699" y="1455167"/>
              <a:ext cx="23894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We </a:t>
              </a:r>
              <a:r>
                <a:rPr lang="en-GB" sz="2400" i="1" dirty="0">
                  <a:solidFill>
                    <a:schemeClr val="bg1"/>
                  </a:solidFill>
                </a:rPr>
                <a:t>don’t</a:t>
              </a:r>
              <a:r>
                <a:rPr lang="en-GB" sz="2400" dirty="0">
                  <a:solidFill>
                    <a:schemeClr val="bg1"/>
                  </a:solidFill>
                </a:rPr>
                <a:t> learn it! 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7A49922-8750-DB49-AD70-7511D1B3C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541"/>
            <a:stretch/>
          </p:blipFill>
          <p:spPr>
            <a:xfrm>
              <a:off x="4768293" y="2319064"/>
              <a:ext cx="2551843" cy="15419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8AB092F-D038-7944-9F05-266523212998}"/>
              </a:ext>
            </a:extLst>
          </p:cNvPr>
          <p:cNvGrpSpPr/>
          <p:nvPr/>
        </p:nvGrpSpPr>
        <p:grpSpPr>
          <a:xfrm>
            <a:off x="8184232" y="1244330"/>
            <a:ext cx="3528392" cy="3452498"/>
            <a:chOff x="8184232" y="1244330"/>
            <a:chExt cx="3528392" cy="345249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DAA70B15-D845-A74A-9667-AA6498DD8754}"/>
                </a:ext>
              </a:extLst>
            </p:cNvPr>
            <p:cNvSpPr/>
            <p:nvPr/>
          </p:nvSpPr>
          <p:spPr>
            <a:xfrm>
              <a:off x="8184232" y="1244330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3D60847-D76B-EF43-9BCF-ACE1C16D83C9}"/>
                </a:ext>
              </a:extLst>
            </p:cNvPr>
            <p:cNvSpPr txBox="1"/>
            <p:nvPr/>
          </p:nvSpPr>
          <p:spPr>
            <a:xfrm>
              <a:off x="8378134" y="1430733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(3)</a:t>
              </a: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A1759278-F998-B847-9FAC-B76B12C75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71233" y="2208746"/>
              <a:ext cx="2609343" cy="22227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3E9DB1D-30F3-E24B-9054-A88E7DA1AF58}"/>
                </a:ext>
              </a:extLst>
            </p:cNvPr>
            <p:cNvSpPr txBox="1"/>
            <p:nvPr/>
          </p:nvSpPr>
          <p:spPr>
            <a:xfrm>
              <a:off x="8884138" y="1438050"/>
              <a:ext cx="1940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dirty="0">
                  <a:solidFill>
                    <a:schemeClr val="bg1"/>
                  </a:solidFill>
                </a:rPr>
                <a:t>Hebbian STDP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5019334-4560-E84D-AB9E-7CA212E0D006}"/>
              </a:ext>
            </a:extLst>
          </p:cNvPr>
          <p:cNvGrpSpPr/>
          <p:nvPr/>
        </p:nvGrpSpPr>
        <p:grpSpPr>
          <a:xfrm>
            <a:off x="263352" y="1272646"/>
            <a:ext cx="3528392" cy="3452498"/>
            <a:chOff x="263352" y="1272646"/>
            <a:chExt cx="3528392" cy="3452498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4F58CF61-1980-B24B-B8C4-3A7881FD0CFF}"/>
                </a:ext>
              </a:extLst>
            </p:cNvPr>
            <p:cNvSpPr/>
            <p:nvPr/>
          </p:nvSpPr>
          <p:spPr>
            <a:xfrm>
              <a:off x="263352" y="1272646"/>
              <a:ext cx="3528392" cy="3452498"/>
            </a:xfrm>
            <a:prstGeom prst="roundRect">
              <a:avLst/>
            </a:prstGeom>
            <a:solidFill>
              <a:schemeClr val="bg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254A47E-9241-2C4F-B049-0C42F0BEE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095" b="12452"/>
            <a:stretch/>
          </p:blipFill>
          <p:spPr>
            <a:xfrm>
              <a:off x="991374" y="2403443"/>
              <a:ext cx="2067161" cy="206416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30C84C-5E74-9D44-AF9D-EE2FDBF972A3}"/>
                </a:ext>
              </a:extLst>
            </p:cNvPr>
            <p:cNvSpPr txBox="1"/>
            <p:nvPr/>
          </p:nvSpPr>
          <p:spPr>
            <a:xfrm>
              <a:off x="407368" y="1383159"/>
              <a:ext cx="5212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(1)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1B9D2E3-D0BF-194F-8E52-9C63788B85A7}"/>
                </a:ext>
              </a:extLst>
            </p:cNvPr>
            <p:cNvSpPr txBox="1"/>
            <p:nvPr/>
          </p:nvSpPr>
          <p:spPr>
            <a:xfrm>
              <a:off x="839416" y="1412776"/>
              <a:ext cx="29239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GB" sz="2400" i="1" dirty="0">
                  <a:solidFill>
                    <a:schemeClr val="bg1"/>
                  </a:solidFill>
                </a:rPr>
                <a:t>Insert favourite RL rule</a:t>
              </a:r>
            </a:p>
            <a:p>
              <a:pPr algn="l"/>
              <a:r>
                <a:rPr lang="en-GB" sz="2400" i="1" dirty="0">
                  <a:solidFill>
                    <a:schemeClr val="bg1"/>
                  </a:solidFill>
                </a:rPr>
                <a:t> here…</a:t>
              </a:r>
            </a:p>
          </p:txBody>
        </p:sp>
      </p:grp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C7B52F0D-5DDC-414E-BE34-6255EB85CFB8}"/>
              </a:ext>
            </a:extLst>
          </p:cNvPr>
          <p:cNvSpPr/>
          <p:nvPr/>
        </p:nvSpPr>
        <p:spPr>
          <a:xfrm>
            <a:off x="267157" y="1272646"/>
            <a:ext cx="3528392" cy="3452498"/>
          </a:xfrm>
          <a:prstGeom prst="roundRect">
            <a:avLst/>
          </a:prstGeom>
          <a:noFill/>
          <a:ln w="762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0064F65A-5A79-B246-99C3-FD1F44E137FD}"/>
              </a:ext>
            </a:extLst>
          </p:cNvPr>
          <p:cNvSpPr/>
          <p:nvPr/>
        </p:nvSpPr>
        <p:spPr>
          <a:xfrm>
            <a:off x="8211708" y="1219113"/>
            <a:ext cx="3528392" cy="3452498"/>
          </a:xfrm>
          <a:prstGeom prst="roundRect">
            <a:avLst/>
          </a:prstGeom>
          <a:noFill/>
          <a:ln w="76200">
            <a:solidFill>
              <a:srgbClr val="66C3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368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37B28A1-E549-2945-B573-8BB7D7F29847}"/>
              </a:ext>
            </a:extLst>
          </p:cNvPr>
          <p:cNvGrpSpPr/>
          <p:nvPr/>
        </p:nvGrpSpPr>
        <p:grpSpPr>
          <a:xfrm>
            <a:off x="1343472" y="1845216"/>
            <a:ext cx="9652204" cy="3528000"/>
            <a:chOff x="1631504" y="836712"/>
            <a:chExt cx="9652204" cy="35280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5B68337-B737-BA42-A881-E539B35558B9}"/>
                </a:ext>
              </a:extLst>
            </p:cNvPr>
            <p:cNvSpPr txBox="1"/>
            <p:nvPr/>
          </p:nvSpPr>
          <p:spPr>
            <a:xfrm>
              <a:off x="1631504" y="836712"/>
              <a:ext cx="9508188" cy="3528000"/>
            </a:xfrm>
            <a:custGeom>
              <a:avLst/>
              <a:gdLst>
                <a:gd name="connsiteX0" fmla="*/ 0 w 9508188"/>
                <a:gd name="connsiteY0" fmla="*/ 0 h 3528000"/>
                <a:gd name="connsiteX1" fmla="*/ 488993 w 9508188"/>
                <a:gd name="connsiteY1" fmla="*/ 0 h 3528000"/>
                <a:gd name="connsiteX2" fmla="*/ 882903 w 9508188"/>
                <a:gd name="connsiteY2" fmla="*/ 0 h 3528000"/>
                <a:gd name="connsiteX3" fmla="*/ 1562059 w 9508188"/>
                <a:gd name="connsiteY3" fmla="*/ 0 h 3528000"/>
                <a:gd name="connsiteX4" fmla="*/ 2431380 w 9508188"/>
                <a:gd name="connsiteY4" fmla="*/ 0 h 3528000"/>
                <a:gd name="connsiteX5" fmla="*/ 3015454 w 9508188"/>
                <a:gd name="connsiteY5" fmla="*/ 0 h 3528000"/>
                <a:gd name="connsiteX6" fmla="*/ 3599528 w 9508188"/>
                <a:gd name="connsiteY6" fmla="*/ 0 h 3528000"/>
                <a:gd name="connsiteX7" fmla="*/ 4278685 w 9508188"/>
                <a:gd name="connsiteY7" fmla="*/ 0 h 3528000"/>
                <a:gd name="connsiteX8" fmla="*/ 5052923 w 9508188"/>
                <a:gd name="connsiteY8" fmla="*/ 0 h 3528000"/>
                <a:gd name="connsiteX9" fmla="*/ 5827161 w 9508188"/>
                <a:gd name="connsiteY9" fmla="*/ 0 h 3528000"/>
                <a:gd name="connsiteX10" fmla="*/ 6601399 w 9508188"/>
                <a:gd name="connsiteY10" fmla="*/ 0 h 3528000"/>
                <a:gd name="connsiteX11" fmla="*/ 7470719 w 9508188"/>
                <a:gd name="connsiteY11" fmla="*/ 0 h 3528000"/>
                <a:gd name="connsiteX12" fmla="*/ 8149875 w 9508188"/>
                <a:gd name="connsiteY12" fmla="*/ 0 h 3528000"/>
                <a:gd name="connsiteX13" fmla="*/ 8924114 w 9508188"/>
                <a:gd name="connsiteY13" fmla="*/ 0 h 3528000"/>
                <a:gd name="connsiteX14" fmla="*/ 9508188 w 9508188"/>
                <a:gd name="connsiteY14" fmla="*/ 0 h 3528000"/>
                <a:gd name="connsiteX15" fmla="*/ 9508188 w 9508188"/>
                <a:gd name="connsiteY15" fmla="*/ 588000 h 3528000"/>
                <a:gd name="connsiteX16" fmla="*/ 9508188 w 9508188"/>
                <a:gd name="connsiteY16" fmla="*/ 1211280 h 3528000"/>
                <a:gd name="connsiteX17" fmla="*/ 9508188 w 9508188"/>
                <a:gd name="connsiteY17" fmla="*/ 1869840 h 3528000"/>
                <a:gd name="connsiteX18" fmla="*/ 9508188 w 9508188"/>
                <a:gd name="connsiteY18" fmla="*/ 2493120 h 3528000"/>
                <a:gd name="connsiteX19" fmla="*/ 9508188 w 9508188"/>
                <a:gd name="connsiteY19" fmla="*/ 3010560 h 3528000"/>
                <a:gd name="connsiteX20" fmla="*/ 9508188 w 9508188"/>
                <a:gd name="connsiteY20" fmla="*/ 3528000 h 3528000"/>
                <a:gd name="connsiteX21" fmla="*/ 8924114 w 9508188"/>
                <a:gd name="connsiteY21" fmla="*/ 3528000 h 3528000"/>
                <a:gd name="connsiteX22" fmla="*/ 8244957 w 9508188"/>
                <a:gd name="connsiteY22" fmla="*/ 3528000 h 3528000"/>
                <a:gd name="connsiteX23" fmla="*/ 7851047 w 9508188"/>
                <a:gd name="connsiteY23" fmla="*/ 3528000 h 3528000"/>
                <a:gd name="connsiteX24" fmla="*/ 7266972 w 9508188"/>
                <a:gd name="connsiteY24" fmla="*/ 3528000 h 3528000"/>
                <a:gd name="connsiteX25" fmla="*/ 6492734 w 9508188"/>
                <a:gd name="connsiteY25" fmla="*/ 3528000 h 3528000"/>
                <a:gd name="connsiteX26" fmla="*/ 6003742 w 9508188"/>
                <a:gd name="connsiteY26" fmla="*/ 3528000 h 3528000"/>
                <a:gd name="connsiteX27" fmla="*/ 5134422 w 9508188"/>
                <a:gd name="connsiteY27" fmla="*/ 3528000 h 3528000"/>
                <a:gd name="connsiteX28" fmla="*/ 4265101 w 9508188"/>
                <a:gd name="connsiteY28" fmla="*/ 3528000 h 3528000"/>
                <a:gd name="connsiteX29" fmla="*/ 3585945 w 9508188"/>
                <a:gd name="connsiteY29" fmla="*/ 3528000 h 3528000"/>
                <a:gd name="connsiteX30" fmla="*/ 2716625 w 9508188"/>
                <a:gd name="connsiteY30" fmla="*/ 3528000 h 3528000"/>
                <a:gd name="connsiteX31" fmla="*/ 2037469 w 9508188"/>
                <a:gd name="connsiteY31" fmla="*/ 3528000 h 3528000"/>
                <a:gd name="connsiteX32" fmla="*/ 1263231 w 9508188"/>
                <a:gd name="connsiteY32" fmla="*/ 3528000 h 3528000"/>
                <a:gd name="connsiteX33" fmla="*/ 869320 w 9508188"/>
                <a:gd name="connsiteY33" fmla="*/ 3528000 h 3528000"/>
                <a:gd name="connsiteX34" fmla="*/ 0 w 9508188"/>
                <a:gd name="connsiteY34" fmla="*/ 3528000 h 3528000"/>
                <a:gd name="connsiteX35" fmla="*/ 0 w 9508188"/>
                <a:gd name="connsiteY35" fmla="*/ 2975280 h 3528000"/>
                <a:gd name="connsiteX36" fmla="*/ 0 w 9508188"/>
                <a:gd name="connsiteY36" fmla="*/ 2422560 h 3528000"/>
                <a:gd name="connsiteX37" fmla="*/ 0 w 9508188"/>
                <a:gd name="connsiteY37" fmla="*/ 1905120 h 3528000"/>
                <a:gd name="connsiteX38" fmla="*/ 0 w 9508188"/>
                <a:gd name="connsiteY38" fmla="*/ 1352400 h 3528000"/>
                <a:gd name="connsiteX39" fmla="*/ 0 w 9508188"/>
                <a:gd name="connsiteY39" fmla="*/ 729120 h 3528000"/>
                <a:gd name="connsiteX40" fmla="*/ 0 w 9508188"/>
                <a:gd name="connsiteY40" fmla="*/ 0 h 352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08188" h="3528000" fill="none" extrusionOk="0">
                  <a:moveTo>
                    <a:pt x="0" y="0"/>
                  </a:moveTo>
                  <a:cubicBezTo>
                    <a:pt x="183347" y="-17203"/>
                    <a:pt x="367029" y="-7585"/>
                    <a:pt x="488993" y="0"/>
                  </a:cubicBezTo>
                  <a:cubicBezTo>
                    <a:pt x="610957" y="7585"/>
                    <a:pt x="785379" y="9420"/>
                    <a:pt x="882903" y="0"/>
                  </a:cubicBezTo>
                  <a:cubicBezTo>
                    <a:pt x="980427" y="-9420"/>
                    <a:pt x="1422724" y="26902"/>
                    <a:pt x="1562059" y="0"/>
                  </a:cubicBezTo>
                  <a:cubicBezTo>
                    <a:pt x="1701394" y="-26902"/>
                    <a:pt x="2227120" y="-29402"/>
                    <a:pt x="2431380" y="0"/>
                  </a:cubicBezTo>
                  <a:cubicBezTo>
                    <a:pt x="2635640" y="29402"/>
                    <a:pt x="2749861" y="22253"/>
                    <a:pt x="3015454" y="0"/>
                  </a:cubicBezTo>
                  <a:cubicBezTo>
                    <a:pt x="3281047" y="-22253"/>
                    <a:pt x="3423490" y="-15584"/>
                    <a:pt x="3599528" y="0"/>
                  </a:cubicBezTo>
                  <a:cubicBezTo>
                    <a:pt x="3775566" y="15584"/>
                    <a:pt x="4062417" y="14654"/>
                    <a:pt x="4278685" y="0"/>
                  </a:cubicBezTo>
                  <a:cubicBezTo>
                    <a:pt x="4494953" y="-14654"/>
                    <a:pt x="4793934" y="25998"/>
                    <a:pt x="5052923" y="0"/>
                  </a:cubicBezTo>
                  <a:cubicBezTo>
                    <a:pt x="5311912" y="-25998"/>
                    <a:pt x="5516825" y="24732"/>
                    <a:pt x="5827161" y="0"/>
                  </a:cubicBezTo>
                  <a:cubicBezTo>
                    <a:pt x="6137497" y="-24732"/>
                    <a:pt x="6391340" y="-22446"/>
                    <a:pt x="6601399" y="0"/>
                  </a:cubicBezTo>
                  <a:cubicBezTo>
                    <a:pt x="6811458" y="22446"/>
                    <a:pt x="7066695" y="37236"/>
                    <a:pt x="7470719" y="0"/>
                  </a:cubicBezTo>
                  <a:cubicBezTo>
                    <a:pt x="7874743" y="-37236"/>
                    <a:pt x="7914765" y="13277"/>
                    <a:pt x="8149875" y="0"/>
                  </a:cubicBezTo>
                  <a:cubicBezTo>
                    <a:pt x="8384985" y="-13277"/>
                    <a:pt x="8768981" y="26384"/>
                    <a:pt x="8924114" y="0"/>
                  </a:cubicBezTo>
                  <a:cubicBezTo>
                    <a:pt x="9079247" y="-26384"/>
                    <a:pt x="9314973" y="8655"/>
                    <a:pt x="9508188" y="0"/>
                  </a:cubicBezTo>
                  <a:cubicBezTo>
                    <a:pt x="9485833" y="167152"/>
                    <a:pt x="9534438" y="441173"/>
                    <a:pt x="9508188" y="588000"/>
                  </a:cubicBezTo>
                  <a:cubicBezTo>
                    <a:pt x="9481938" y="734827"/>
                    <a:pt x="9512835" y="921992"/>
                    <a:pt x="9508188" y="1211280"/>
                  </a:cubicBezTo>
                  <a:cubicBezTo>
                    <a:pt x="9503541" y="1500568"/>
                    <a:pt x="9522988" y="1639688"/>
                    <a:pt x="9508188" y="1869840"/>
                  </a:cubicBezTo>
                  <a:cubicBezTo>
                    <a:pt x="9493388" y="2099992"/>
                    <a:pt x="9514780" y="2216033"/>
                    <a:pt x="9508188" y="2493120"/>
                  </a:cubicBezTo>
                  <a:cubicBezTo>
                    <a:pt x="9501596" y="2770207"/>
                    <a:pt x="9485356" y="2895441"/>
                    <a:pt x="9508188" y="3010560"/>
                  </a:cubicBezTo>
                  <a:cubicBezTo>
                    <a:pt x="9531020" y="3125679"/>
                    <a:pt x="9517012" y="3359806"/>
                    <a:pt x="9508188" y="3528000"/>
                  </a:cubicBezTo>
                  <a:cubicBezTo>
                    <a:pt x="9247606" y="3543962"/>
                    <a:pt x="9119404" y="3508469"/>
                    <a:pt x="8924114" y="3528000"/>
                  </a:cubicBezTo>
                  <a:cubicBezTo>
                    <a:pt x="8728824" y="3547531"/>
                    <a:pt x="8487328" y="3511518"/>
                    <a:pt x="8244957" y="3528000"/>
                  </a:cubicBezTo>
                  <a:cubicBezTo>
                    <a:pt x="8002586" y="3544482"/>
                    <a:pt x="7979891" y="3513771"/>
                    <a:pt x="7851047" y="3528000"/>
                  </a:cubicBezTo>
                  <a:cubicBezTo>
                    <a:pt x="7722203" y="3542230"/>
                    <a:pt x="7551643" y="3509689"/>
                    <a:pt x="7266972" y="3528000"/>
                  </a:cubicBezTo>
                  <a:cubicBezTo>
                    <a:pt x="6982301" y="3546311"/>
                    <a:pt x="6653604" y="3496846"/>
                    <a:pt x="6492734" y="3528000"/>
                  </a:cubicBezTo>
                  <a:cubicBezTo>
                    <a:pt x="6331864" y="3559154"/>
                    <a:pt x="6213479" y="3522954"/>
                    <a:pt x="6003742" y="3528000"/>
                  </a:cubicBezTo>
                  <a:cubicBezTo>
                    <a:pt x="5794005" y="3533046"/>
                    <a:pt x="5342958" y="3542138"/>
                    <a:pt x="5134422" y="3528000"/>
                  </a:cubicBezTo>
                  <a:cubicBezTo>
                    <a:pt x="4925886" y="3513862"/>
                    <a:pt x="4637498" y="3521181"/>
                    <a:pt x="4265101" y="3528000"/>
                  </a:cubicBezTo>
                  <a:cubicBezTo>
                    <a:pt x="3892704" y="3534819"/>
                    <a:pt x="3924407" y="3526882"/>
                    <a:pt x="3585945" y="3528000"/>
                  </a:cubicBezTo>
                  <a:cubicBezTo>
                    <a:pt x="3247483" y="3529118"/>
                    <a:pt x="2915279" y="3503612"/>
                    <a:pt x="2716625" y="3528000"/>
                  </a:cubicBezTo>
                  <a:cubicBezTo>
                    <a:pt x="2517971" y="3552388"/>
                    <a:pt x="2257720" y="3558626"/>
                    <a:pt x="2037469" y="3528000"/>
                  </a:cubicBezTo>
                  <a:cubicBezTo>
                    <a:pt x="1817218" y="3497374"/>
                    <a:pt x="1631325" y="3543601"/>
                    <a:pt x="1263231" y="3528000"/>
                  </a:cubicBezTo>
                  <a:cubicBezTo>
                    <a:pt x="895137" y="3512399"/>
                    <a:pt x="1023230" y="3531160"/>
                    <a:pt x="869320" y="3528000"/>
                  </a:cubicBezTo>
                  <a:cubicBezTo>
                    <a:pt x="715410" y="3524840"/>
                    <a:pt x="336225" y="3506195"/>
                    <a:pt x="0" y="3528000"/>
                  </a:cubicBezTo>
                  <a:cubicBezTo>
                    <a:pt x="18469" y="3365812"/>
                    <a:pt x="11813" y="3167783"/>
                    <a:pt x="0" y="2975280"/>
                  </a:cubicBezTo>
                  <a:cubicBezTo>
                    <a:pt x="-11813" y="2782777"/>
                    <a:pt x="1770" y="2572720"/>
                    <a:pt x="0" y="2422560"/>
                  </a:cubicBezTo>
                  <a:cubicBezTo>
                    <a:pt x="-1770" y="2272400"/>
                    <a:pt x="22965" y="2115118"/>
                    <a:pt x="0" y="1905120"/>
                  </a:cubicBezTo>
                  <a:cubicBezTo>
                    <a:pt x="-22965" y="1695122"/>
                    <a:pt x="6746" y="1544853"/>
                    <a:pt x="0" y="1352400"/>
                  </a:cubicBezTo>
                  <a:cubicBezTo>
                    <a:pt x="-6746" y="1159947"/>
                    <a:pt x="19304" y="1038671"/>
                    <a:pt x="0" y="729120"/>
                  </a:cubicBezTo>
                  <a:cubicBezTo>
                    <a:pt x="-19304" y="419569"/>
                    <a:pt x="-29944" y="292973"/>
                    <a:pt x="0" y="0"/>
                  </a:cubicBezTo>
                  <a:close/>
                </a:path>
                <a:path w="9508188" h="3528000" stroke="0" extrusionOk="0">
                  <a:moveTo>
                    <a:pt x="0" y="0"/>
                  </a:moveTo>
                  <a:cubicBezTo>
                    <a:pt x="276276" y="23023"/>
                    <a:pt x="451797" y="20827"/>
                    <a:pt x="584074" y="0"/>
                  </a:cubicBezTo>
                  <a:cubicBezTo>
                    <a:pt x="716351" y="-20827"/>
                    <a:pt x="893657" y="6342"/>
                    <a:pt x="977985" y="0"/>
                  </a:cubicBezTo>
                  <a:cubicBezTo>
                    <a:pt x="1062313" y="-6342"/>
                    <a:pt x="1510452" y="-38441"/>
                    <a:pt x="1847305" y="0"/>
                  </a:cubicBezTo>
                  <a:cubicBezTo>
                    <a:pt x="2184158" y="38441"/>
                    <a:pt x="2216208" y="-27963"/>
                    <a:pt x="2431380" y="0"/>
                  </a:cubicBezTo>
                  <a:cubicBezTo>
                    <a:pt x="2646552" y="27963"/>
                    <a:pt x="2724904" y="10422"/>
                    <a:pt x="3015454" y="0"/>
                  </a:cubicBezTo>
                  <a:cubicBezTo>
                    <a:pt x="3306004" y="-10422"/>
                    <a:pt x="3472287" y="-10307"/>
                    <a:pt x="3884774" y="0"/>
                  </a:cubicBezTo>
                  <a:cubicBezTo>
                    <a:pt x="4297261" y="10307"/>
                    <a:pt x="4185697" y="-23562"/>
                    <a:pt x="4373766" y="0"/>
                  </a:cubicBezTo>
                  <a:cubicBezTo>
                    <a:pt x="4561835" y="23562"/>
                    <a:pt x="4838939" y="27826"/>
                    <a:pt x="5243087" y="0"/>
                  </a:cubicBezTo>
                  <a:cubicBezTo>
                    <a:pt x="5647235" y="-27826"/>
                    <a:pt x="5763224" y="28707"/>
                    <a:pt x="6112407" y="0"/>
                  </a:cubicBezTo>
                  <a:cubicBezTo>
                    <a:pt x="6461590" y="-28707"/>
                    <a:pt x="6614849" y="-617"/>
                    <a:pt x="6791563" y="0"/>
                  </a:cubicBezTo>
                  <a:cubicBezTo>
                    <a:pt x="6968277" y="617"/>
                    <a:pt x="7265170" y="13599"/>
                    <a:pt x="7660883" y="0"/>
                  </a:cubicBezTo>
                  <a:cubicBezTo>
                    <a:pt x="8056596" y="-13599"/>
                    <a:pt x="7978521" y="20340"/>
                    <a:pt x="8244957" y="0"/>
                  </a:cubicBezTo>
                  <a:cubicBezTo>
                    <a:pt x="8511393" y="-20340"/>
                    <a:pt x="8635461" y="-22758"/>
                    <a:pt x="8829032" y="0"/>
                  </a:cubicBezTo>
                  <a:cubicBezTo>
                    <a:pt x="9022603" y="22758"/>
                    <a:pt x="9291038" y="-16023"/>
                    <a:pt x="9508188" y="0"/>
                  </a:cubicBezTo>
                  <a:cubicBezTo>
                    <a:pt x="9528813" y="158859"/>
                    <a:pt x="9488285" y="364249"/>
                    <a:pt x="9508188" y="552720"/>
                  </a:cubicBezTo>
                  <a:cubicBezTo>
                    <a:pt x="9528091" y="741191"/>
                    <a:pt x="9489429" y="945625"/>
                    <a:pt x="9508188" y="1140720"/>
                  </a:cubicBezTo>
                  <a:cubicBezTo>
                    <a:pt x="9526947" y="1335815"/>
                    <a:pt x="9522583" y="1609613"/>
                    <a:pt x="9508188" y="1764000"/>
                  </a:cubicBezTo>
                  <a:cubicBezTo>
                    <a:pt x="9493793" y="1918387"/>
                    <a:pt x="9509235" y="2094970"/>
                    <a:pt x="9508188" y="2387280"/>
                  </a:cubicBezTo>
                  <a:cubicBezTo>
                    <a:pt x="9507141" y="2679590"/>
                    <a:pt x="9520476" y="2796060"/>
                    <a:pt x="9508188" y="3010560"/>
                  </a:cubicBezTo>
                  <a:cubicBezTo>
                    <a:pt x="9495900" y="3225060"/>
                    <a:pt x="9486443" y="3381027"/>
                    <a:pt x="9508188" y="3528000"/>
                  </a:cubicBezTo>
                  <a:cubicBezTo>
                    <a:pt x="9281373" y="3531903"/>
                    <a:pt x="9150935" y="3523414"/>
                    <a:pt x="9019195" y="3528000"/>
                  </a:cubicBezTo>
                  <a:cubicBezTo>
                    <a:pt x="8887455" y="3532586"/>
                    <a:pt x="8633202" y="3540513"/>
                    <a:pt x="8340039" y="3528000"/>
                  </a:cubicBezTo>
                  <a:cubicBezTo>
                    <a:pt x="8046876" y="3515487"/>
                    <a:pt x="8014166" y="3514661"/>
                    <a:pt x="7851047" y="3528000"/>
                  </a:cubicBezTo>
                  <a:cubicBezTo>
                    <a:pt x="7687928" y="3541339"/>
                    <a:pt x="7405540" y="3543102"/>
                    <a:pt x="7171890" y="3528000"/>
                  </a:cubicBezTo>
                  <a:cubicBezTo>
                    <a:pt x="6938240" y="3512898"/>
                    <a:pt x="6911398" y="3542206"/>
                    <a:pt x="6777980" y="3528000"/>
                  </a:cubicBezTo>
                  <a:cubicBezTo>
                    <a:pt x="6644562" y="3513795"/>
                    <a:pt x="6551015" y="3544250"/>
                    <a:pt x="6384069" y="3528000"/>
                  </a:cubicBezTo>
                  <a:cubicBezTo>
                    <a:pt x="6217123" y="3511750"/>
                    <a:pt x="6024035" y="3540121"/>
                    <a:pt x="5704913" y="3528000"/>
                  </a:cubicBezTo>
                  <a:cubicBezTo>
                    <a:pt x="5385791" y="3515879"/>
                    <a:pt x="5394792" y="3535534"/>
                    <a:pt x="5215920" y="3528000"/>
                  </a:cubicBezTo>
                  <a:cubicBezTo>
                    <a:pt x="5037048" y="3520466"/>
                    <a:pt x="4808805" y="3562244"/>
                    <a:pt x="4441682" y="3528000"/>
                  </a:cubicBezTo>
                  <a:cubicBezTo>
                    <a:pt x="4074559" y="3493756"/>
                    <a:pt x="4102446" y="3517000"/>
                    <a:pt x="3952690" y="3528000"/>
                  </a:cubicBezTo>
                  <a:cubicBezTo>
                    <a:pt x="3802934" y="3539000"/>
                    <a:pt x="3470457" y="3551093"/>
                    <a:pt x="3178451" y="3528000"/>
                  </a:cubicBezTo>
                  <a:cubicBezTo>
                    <a:pt x="2886445" y="3504907"/>
                    <a:pt x="2942981" y="3513780"/>
                    <a:pt x="2784541" y="3528000"/>
                  </a:cubicBezTo>
                  <a:cubicBezTo>
                    <a:pt x="2626101" y="3542221"/>
                    <a:pt x="2299327" y="3501367"/>
                    <a:pt x="2010303" y="3528000"/>
                  </a:cubicBezTo>
                  <a:cubicBezTo>
                    <a:pt x="1721279" y="3554633"/>
                    <a:pt x="1649803" y="3537728"/>
                    <a:pt x="1521310" y="3528000"/>
                  </a:cubicBezTo>
                  <a:cubicBezTo>
                    <a:pt x="1392817" y="3518272"/>
                    <a:pt x="1320365" y="3516923"/>
                    <a:pt x="1127399" y="3528000"/>
                  </a:cubicBezTo>
                  <a:cubicBezTo>
                    <a:pt x="934433" y="3539077"/>
                    <a:pt x="776401" y="3543682"/>
                    <a:pt x="638407" y="3528000"/>
                  </a:cubicBezTo>
                  <a:cubicBezTo>
                    <a:pt x="500413" y="3512318"/>
                    <a:pt x="289867" y="3532332"/>
                    <a:pt x="0" y="3528000"/>
                  </a:cubicBezTo>
                  <a:cubicBezTo>
                    <a:pt x="-10085" y="3309506"/>
                    <a:pt x="-5747" y="3167320"/>
                    <a:pt x="0" y="3010560"/>
                  </a:cubicBezTo>
                  <a:cubicBezTo>
                    <a:pt x="5747" y="2853800"/>
                    <a:pt x="-21819" y="2628274"/>
                    <a:pt x="0" y="2528400"/>
                  </a:cubicBezTo>
                  <a:cubicBezTo>
                    <a:pt x="21819" y="2428526"/>
                    <a:pt x="2584" y="2242702"/>
                    <a:pt x="0" y="2046240"/>
                  </a:cubicBezTo>
                  <a:cubicBezTo>
                    <a:pt x="-2584" y="1849778"/>
                    <a:pt x="11016" y="1692307"/>
                    <a:pt x="0" y="1422960"/>
                  </a:cubicBezTo>
                  <a:cubicBezTo>
                    <a:pt x="-11016" y="1153613"/>
                    <a:pt x="-13344" y="1038265"/>
                    <a:pt x="0" y="940800"/>
                  </a:cubicBezTo>
                  <a:cubicBezTo>
                    <a:pt x="13344" y="843335"/>
                    <a:pt x="-30721" y="21694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 w="38100">
              <a:solidFill>
                <a:schemeClr val="bg1">
                  <a:lumMod val="50000"/>
                  <a:lumOff val="5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678175-837C-9D47-A0DB-6A7FE34198E4}"/>
                </a:ext>
              </a:extLst>
            </p:cNvPr>
            <p:cNvSpPr txBox="1"/>
            <p:nvPr/>
          </p:nvSpPr>
          <p:spPr>
            <a:xfrm>
              <a:off x="1775520" y="980728"/>
              <a:ext cx="95081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>
                      <a:lumMod val="75000"/>
                    </a:schemeClr>
                  </a:solidFill>
                  <a:latin typeface="Tw Cen MT" panose="020B0602020104020603" pitchFamily="34" charset="77"/>
                </a:rPr>
                <a:t>Roadmap</a:t>
              </a:r>
              <a:endParaRPr lang="en-US" sz="3600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AA568F9-600E-5541-B6E1-832CC2A884DF}"/>
                </a:ext>
              </a:extLst>
            </p:cNvPr>
            <p:cNvSpPr/>
            <p:nvPr/>
          </p:nvSpPr>
          <p:spPr>
            <a:xfrm>
              <a:off x="1775520" y="1556792"/>
              <a:ext cx="9322933" cy="24960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/>
                  </a:solidFill>
                  <a:latin typeface="Tw Cen MT" panose="020B0602020104020603" pitchFamily="34" charset="77"/>
                </a:rPr>
                <a:t>A state-general, space-and-time-continuous TD learning rule for SR</a:t>
              </a:r>
            </a:p>
            <a:p>
              <a:pPr marL="514350" indent="-51435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3600" dirty="0">
                  <a:solidFill>
                    <a:schemeClr val="bg1"/>
                  </a:solidFill>
                  <a:latin typeface="Tw Cen MT" panose="020B0602020104020603" pitchFamily="34" charset="77"/>
                </a:rPr>
                <a:t>STDP as an approach to learning SR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59185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4">
      <a:dk1>
        <a:srgbClr val="424242"/>
      </a:dk1>
      <a:lt1>
        <a:srgbClr val="FFFFFF"/>
      </a:lt1>
      <a:dk2>
        <a:srgbClr val="424242"/>
      </a:dk2>
      <a:lt2>
        <a:srgbClr val="FEFFFF"/>
      </a:lt2>
      <a:accent1>
        <a:srgbClr val="65C1A5"/>
      </a:accent1>
      <a:accent2>
        <a:srgbClr val="FC8D61"/>
      </a:accent2>
      <a:accent3>
        <a:srgbClr val="8DA0CA"/>
      </a:accent3>
      <a:accent4>
        <a:srgbClr val="E68AC2"/>
      </a:accent4>
      <a:accent5>
        <a:srgbClr val="A6D853"/>
      </a:accent5>
      <a:accent6>
        <a:srgbClr val="FED92E"/>
      </a:accent6>
      <a:hlink>
        <a:srgbClr val="0432FF"/>
      </a:hlink>
      <a:folHlink>
        <a:srgbClr val="82828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>
    <a:spDef>
      <a:spPr>
        <a:noFill/>
        <a:ln w="254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tx1">
            <a:alpha val="80000"/>
          </a:schemeClr>
        </a:solidFill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60000"/>
                <a:lumOff val="4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28CDEC3D-96B7-D341-A23F-18B28B1F865A}" vid="{B11205B9-C316-4142-8783-99A95B94A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SlateVTI</Template>
  <TotalTime>3568</TotalTime>
  <Words>783</Words>
  <Application>Microsoft Macintosh PowerPoint</Application>
  <PresentationFormat>Widescreen</PresentationFormat>
  <Paragraphs>201</Paragraphs>
  <Slides>32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Avenir Book</vt:lpstr>
      <vt:lpstr>Calibri</vt:lpstr>
      <vt:lpstr>Times</vt:lpstr>
      <vt:lpstr>Tw Cen MT</vt:lpstr>
      <vt:lpstr>Wingdings 2</vt:lpstr>
      <vt:lpstr>SlateVTI</vt:lpstr>
      <vt:lpstr>PowerPoint Presentation</vt:lpstr>
      <vt:lpstr>Successor theory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Successor theory and why hippocampus</vt:lpstr>
      <vt:lpstr>PowerPoint Presentation</vt:lpstr>
      <vt:lpstr>PowerPoint Presentation</vt:lpstr>
      <vt:lpstr>Three problems with SR models </vt:lpstr>
      <vt:lpstr>Flexible and plausible state representations</vt:lpstr>
      <vt:lpstr>Continuous time </vt:lpstr>
      <vt:lpstr>Continuous time </vt:lpstr>
      <vt:lpstr>Continuous time </vt:lpstr>
      <vt:lpstr>Final form of TD learning rule:</vt:lpstr>
      <vt:lpstr>Definition of place fields: </vt:lpstr>
      <vt:lpstr>Results</vt:lpstr>
      <vt:lpstr>Single room exploration </vt:lpstr>
      <vt:lpstr>Single room exploration – One hot  </vt:lpstr>
      <vt:lpstr>Grid cells of  various length  scales</vt:lpstr>
      <vt:lpstr>Multiroom room exploration </vt:lpstr>
      <vt:lpstr>PowerPoint Presentation</vt:lpstr>
      <vt:lpstr>PowerPoint Presentation</vt:lpstr>
      <vt:lpstr>Conclusions: </vt:lpstr>
      <vt:lpstr>PowerPoint Presentation</vt:lpstr>
      <vt:lpstr>Issues with learning via TD</vt:lpstr>
      <vt:lpstr>STDP: “cells that fire together, wire together” </vt:lpstr>
      <vt:lpstr>Theta sweeps could provide increase time scale to STDP range and increase training data </vt:lpstr>
      <vt:lpstr>Implementation</vt:lpstr>
      <vt:lpstr>STDP learning rule </vt:lpstr>
      <vt:lpstr>Results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George</dc:creator>
  <cp:lastModifiedBy>Tom George</cp:lastModifiedBy>
  <cp:revision>60</cp:revision>
  <dcterms:created xsi:type="dcterms:W3CDTF">2021-06-23T15:47:18Z</dcterms:created>
  <dcterms:modified xsi:type="dcterms:W3CDTF">2021-06-28T11:41:26Z</dcterms:modified>
</cp:coreProperties>
</file>

<file path=docProps/thumbnail.jpeg>
</file>